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customXml/itemProps4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5"/>
  </p:sldMasterIdLst>
  <p:notesMasterIdLst>
    <p:notesMasterId r:id="rId24"/>
  </p:notesMasterIdLst>
  <p:handoutMasterIdLst>
    <p:handoutMasterId r:id="rId25"/>
  </p:handoutMasterIdLst>
  <p:sldIdLst>
    <p:sldId id="404" r:id="rId6"/>
    <p:sldId id="405" r:id="rId7"/>
    <p:sldId id="420" r:id="rId8"/>
    <p:sldId id="415" r:id="rId9"/>
    <p:sldId id="413" r:id="rId10"/>
    <p:sldId id="427" r:id="rId11"/>
    <p:sldId id="426" r:id="rId12"/>
    <p:sldId id="428" r:id="rId13"/>
    <p:sldId id="429" r:id="rId14"/>
    <p:sldId id="431" r:id="rId15"/>
    <p:sldId id="435" r:id="rId16"/>
    <p:sldId id="430" r:id="rId17"/>
    <p:sldId id="432" r:id="rId18"/>
    <p:sldId id="433" r:id="rId19"/>
    <p:sldId id="434" r:id="rId20"/>
    <p:sldId id="425" r:id="rId21"/>
    <p:sldId id="410" r:id="rId22"/>
    <p:sldId id="41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" initials="C" lastIdx="23" clrIdx="0"/>
  <p:cmAuthor id="1" name="Carl Wakeman" initials="CW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CCE4DF"/>
    <a:srgbClr val="FFFFFF"/>
    <a:srgbClr val="666F74"/>
    <a:srgbClr val="008DD6"/>
    <a:srgbClr val="B1A800"/>
    <a:srgbClr val="AD9B51"/>
    <a:srgbClr val="F1F6DB"/>
    <a:srgbClr val="BED600"/>
    <a:srgbClr val="8300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688" autoAdjust="0"/>
    <p:restoredTop sz="90249" autoAdjust="0"/>
  </p:normalViewPr>
  <p:slideViewPr>
    <p:cSldViewPr snapToGrid="0" snapToObjects="1" showGuides="1">
      <p:cViewPr varScale="1">
        <p:scale>
          <a:sx n="96" d="100"/>
          <a:sy n="96" d="100"/>
        </p:scale>
        <p:origin x="-144" y="-96"/>
      </p:cViewPr>
      <p:guideLst>
        <p:guide orient="horz" pos="147"/>
        <p:guide orient="horz" pos="2361"/>
        <p:guide orient="horz" pos="102"/>
        <p:guide orient="horz" pos="2409"/>
        <p:guide orient="horz" pos="4199"/>
        <p:guide orient="horz" pos="666"/>
        <p:guide orient="horz" pos="3682"/>
        <p:guide orient="horz" pos="3433"/>
        <p:guide orient="horz" pos="1635"/>
        <p:guide pos="2869"/>
        <p:guide pos="5614"/>
        <p:guide pos="148"/>
        <p:guide pos="102"/>
        <p:guide pos="5665"/>
        <p:guide pos="386"/>
        <p:guide pos="3454"/>
        <p:guide pos="2309"/>
        <p:guide pos="705"/>
      </p:guideLst>
    </p:cSldViewPr>
  </p:slideViewPr>
  <p:outlineViewPr>
    <p:cViewPr>
      <p:scale>
        <a:sx n="33" d="100"/>
        <a:sy n="33" d="100"/>
      </p:scale>
      <p:origin x="0" y="194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3720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0" Type="http://schemas.openxmlformats.org/officeDocument/2006/relationships/tableStyles" Target="tableStyle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6E83F-9A4A-4D93-8B6D-4B8112BE3F6C}" type="datetimeFigureOut">
              <a:rPr lang="en-GB" smtClean="0">
                <a:latin typeface="Arial" pitchFamily="34" charset="0"/>
              </a:rPr>
              <a:pPr/>
              <a:t>26/11/2012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1AA20-D3B9-4627-89F6-10F08E267625}" type="slidenum">
              <a:rPr lang="en-GB" smtClean="0">
                <a:latin typeface="Arial" pitchFamily="34" charset="0"/>
              </a:rPr>
              <a:pPr/>
              <a:t>‹Nº›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9029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7BF77A4-95C4-49A7-B18D-D234C078783D}" type="datetimeFigureOut">
              <a:rPr lang="en-US" smtClean="0"/>
              <a:pPr/>
              <a:t>11/26/2012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7F40DFA-B482-4AD0-A536-856EB395CEAD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4480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ERM\Presentation template\Graphics\Covers and dividers\Butterfly hatching.jpg"/>
          <p:cNvPicPr>
            <a:picLocks noChangeAspect="1" noChangeArrowheads="1"/>
          </p:cNvPicPr>
          <p:nvPr userDrawn="1"/>
        </p:nvPicPr>
        <p:blipFill>
          <a:blip r:embed="rId2"/>
          <a:srcRect t="13210" b="36759"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</p:spPr>
      </p:pic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2489536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34950" y="5043025"/>
            <a:ext cx="1706561" cy="743635"/>
          </a:xfrm>
          <a:solidFill>
            <a:schemeClr val="tx1"/>
          </a:solidFill>
        </p:spPr>
        <p:txBody>
          <a:bodyPr lIns="36000" tIns="36000" rIns="3600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dirty="0" smtClean="0"/>
              <a:t>Client logo area </a:t>
            </a:r>
            <a:br>
              <a:rPr lang="en-GB" dirty="0" smtClean="0"/>
            </a:br>
            <a:r>
              <a:rPr lang="en-GB" dirty="0" smtClean="0"/>
              <a:t>(delete this box)</a:t>
            </a:r>
          </a:p>
        </p:txBody>
      </p:sp>
      <p:sp>
        <p:nvSpPr>
          <p:cNvPr id="15" name="Snip Single Corner Rectangle 14"/>
          <p:cNvSpPr/>
          <p:nvPr userDrawn="1"/>
        </p:nvSpPr>
        <p:spPr>
          <a:xfrm>
            <a:off x="9229296" y="57651"/>
            <a:ext cx="1816886" cy="1772342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Generic Front Cover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is the generic slide front cover, but you can also make a selection from the Minerva Slide Front Cover Library or customise your own front cover by using the Custom Cover Slide from the Slide Bank or Basic Slide set.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D.Blue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tx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L.Blue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vider Gree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Case_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665538" y="1057275"/>
            <a:ext cx="5246687" cy="47879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_Title_Used with manual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“Insert” then choose</a:t>
            </a:r>
            <a:r>
              <a:rPr lang="en-GB" baseline="0" dirty="0" smtClean="0"/>
              <a:t> “</a:t>
            </a:r>
            <a:r>
              <a:rPr lang="en-GB" dirty="0" smtClean="0"/>
              <a:t>Picture” – select your picture.</a:t>
            </a:r>
            <a:br>
              <a:rPr lang="en-GB" dirty="0" smtClean="0"/>
            </a:br>
            <a:r>
              <a:rPr lang="en-GB" dirty="0" smtClean="0"/>
              <a:t>Right click your picture and “Send to back”.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Generic 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ERM\Presentation template\Graphics\Covers and dividers\Supplied covers\Finished crops\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"/>
          <a:stretch>
            <a:fillRect/>
          </a:stretch>
        </p:blipFill>
        <p:spPr bwMode="auto">
          <a:xfrm>
            <a:off x="0" y="0"/>
            <a:ext cx="9144000" cy="686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>
            <a:spLocks/>
          </p:cNvSpPr>
          <p:nvPr userDrawn="1"/>
        </p:nvSpPr>
        <p:spPr bwMode="auto">
          <a:xfrm>
            <a:off x="0" y="2489536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 bwMode="white"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Cover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 bwMode="white"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34950" y="5043025"/>
            <a:ext cx="1706561" cy="743635"/>
          </a:xfrm>
          <a:solidFill>
            <a:schemeClr val="tx1"/>
          </a:solidFill>
        </p:spPr>
        <p:txBody>
          <a:bodyPr lIns="36000" tIns="36000" rIns="36000" bIns="3600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dirty="0" smtClean="0"/>
              <a:t>Client logo area </a:t>
            </a:r>
            <a:br>
              <a:rPr lang="en-GB" dirty="0" smtClean="0"/>
            </a:br>
            <a:r>
              <a:rPr lang="en-GB" dirty="0" smtClean="0"/>
              <a:t>(delete this box)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21947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_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6" name="Snip Single Corner Rectangle 15"/>
          <p:cNvSpPr/>
          <p:nvPr userDrawn="1"/>
        </p:nvSpPr>
        <p:spPr>
          <a:xfrm>
            <a:off x="9229296" y="57651"/>
            <a:ext cx="1816886" cy="86901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Divider custom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this if you with to change the colour</a:t>
            </a:r>
            <a:r>
              <a:rPr lang="en-GB" sz="900" b="0" baseline="0" dirty="0" smtClean="0">
                <a:solidFill>
                  <a:schemeClr val="tx1"/>
                </a:solidFill>
              </a:rPr>
              <a:t> of the lines</a:t>
            </a:r>
            <a:endParaRPr lang="en-GB" sz="9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09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Snip Single Corner Rectangle 4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text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This slide forms the base of the majority of slides – a text box with bullets are included ready for you to type into.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12775" y="1057275"/>
            <a:ext cx="8299450" cy="47879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Contents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Formatting for contents slide – this slide has slightly different spacing between lines to emphasise topics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Snip Single Corner Rectangle 3"/>
          <p:cNvSpPr/>
          <p:nvPr userDrawn="1"/>
        </p:nvSpPr>
        <p:spPr>
          <a:xfrm>
            <a:off x="9229296" y="57651"/>
            <a:ext cx="1816886" cy="1044661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Graphics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Plain slide without a text box – used for inserting graphics e.g. pies, bars or images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314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548232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>
            <a:off x="373320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1984075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234950" y="1057275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72314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548232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373320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1984075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 userDrawn="1"/>
        </p:nvSpPr>
        <p:spPr>
          <a:xfrm>
            <a:off x="234950" y="2251823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72314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548232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 userDrawn="1"/>
        </p:nvSpPr>
        <p:spPr>
          <a:xfrm>
            <a:off x="373320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 userDrawn="1"/>
        </p:nvSpPr>
        <p:spPr>
          <a:xfrm>
            <a:off x="1984075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 userDrawn="1"/>
        </p:nvSpPr>
        <p:spPr>
          <a:xfrm>
            <a:off x="234950" y="3446371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72314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 userDrawn="1"/>
        </p:nvSpPr>
        <p:spPr>
          <a:xfrm>
            <a:off x="548232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 userDrawn="1"/>
        </p:nvSpPr>
        <p:spPr>
          <a:xfrm>
            <a:off x="373320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 userDrawn="1"/>
        </p:nvSpPr>
        <p:spPr>
          <a:xfrm>
            <a:off x="1984075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 userDrawn="1"/>
        </p:nvSpPr>
        <p:spPr>
          <a:xfrm>
            <a:off x="234950" y="4640919"/>
            <a:ext cx="1677600" cy="1116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nip Single Corner Rectangle 23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Logo grid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the grid to neatly present client logos or award logos in a formalised pattern.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eft_body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934004" cy="1170124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Blank </a:t>
            </a:r>
            <a:r>
              <a:rPr lang="en-GB" sz="1050" b="1" dirty="0" err="1" smtClean="0">
                <a:solidFill>
                  <a:schemeClr val="accent1"/>
                </a:solidFill>
              </a:rPr>
              <a:t>left_body</a:t>
            </a:r>
            <a:r>
              <a:rPr lang="en-GB" sz="1050" b="1" dirty="0" smtClean="0">
                <a:solidFill>
                  <a:schemeClr val="accent1"/>
                </a:solidFill>
              </a:rPr>
              <a:t> text right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Blank on left and bullets on right. Can be used to insert a chart/diagram on the left and bullet points on the right.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_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12775" y="1057275"/>
            <a:ext cx="3941763" cy="478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483225" y="1057275"/>
            <a:ext cx="3429000" cy="47879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Snip Single Corner Rectangle 5"/>
          <p:cNvSpPr/>
          <p:nvPr userDrawn="1"/>
        </p:nvSpPr>
        <p:spPr>
          <a:xfrm>
            <a:off x="9229296" y="57651"/>
            <a:ext cx="1816886" cy="1019569"/>
          </a:xfrm>
          <a:prstGeom prst="snip1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>
            <a:spAutoFit/>
          </a:bodyPr>
          <a:lstStyle/>
          <a:p>
            <a:pPr algn="l">
              <a:spcBef>
                <a:spcPts val="300"/>
              </a:spcBef>
            </a:pPr>
            <a:r>
              <a:rPr lang="en-GB" sz="1050" b="1" dirty="0" smtClean="0">
                <a:solidFill>
                  <a:schemeClr val="accent1"/>
                </a:solidFill>
              </a:rPr>
              <a:t>Body </a:t>
            </a:r>
            <a:r>
              <a:rPr lang="en-GB" sz="1050" b="1" dirty="0" err="1" smtClean="0">
                <a:solidFill>
                  <a:schemeClr val="accent1"/>
                </a:solidFill>
              </a:rPr>
              <a:t>text_vertical</a:t>
            </a:r>
            <a:r>
              <a:rPr lang="en-GB" sz="1050" b="1" dirty="0" smtClean="0">
                <a:solidFill>
                  <a:schemeClr val="accent1"/>
                </a:solidFill>
              </a:rPr>
              <a:t> image</a:t>
            </a:r>
          </a:p>
          <a:p>
            <a:pPr algn="l">
              <a:spcBef>
                <a:spcPts val="300"/>
              </a:spcBef>
            </a:pPr>
            <a:r>
              <a:rPr lang="en-GB" sz="900" b="1" dirty="0" smtClean="0">
                <a:solidFill>
                  <a:schemeClr val="tx1"/>
                </a:solidFill>
              </a:rPr>
              <a:t>What’s this layout for?</a:t>
            </a:r>
          </a:p>
          <a:p>
            <a:pPr algn="l">
              <a:spcBef>
                <a:spcPts val="300"/>
              </a:spcBef>
            </a:pPr>
            <a:r>
              <a:rPr lang="en-GB" sz="900" b="0" dirty="0" smtClean="0">
                <a:solidFill>
                  <a:schemeClr val="tx1"/>
                </a:solidFill>
              </a:rPr>
              <a:t>Use this slide to insert text on the left and a portrait image on the right 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Oliv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L.Blue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/>
          </p:cNvSpPr>
          <p:nvPr userDrawn="1"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4949" y="235224"/>
            <a:ext cx="8673069" cy="956489"/>
          </a:xfrm>
        </p:spPr>
        <p:txBody>
          <a:bodyPr lIns="0" tIns="0" rIns="0" bIns="0" anchor="b"/>
          <a:lstStyle>
            <a:lvl1pPr marL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GB" sz="4000" kern="1200" dirty="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 smtClean="0"/>
              <a:t>Divider heading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34950" y="1222211"/>
            <a:ext cx="8673068" cy="661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FontTx/>
              <a:buNone/>
              <a:defRPr lang="en-GB" sz="2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 style</a:t>
            </a:r>
            <a:endParaRPr lang="en-GB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14" name="Picture 31" descr="GLogoLG28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 userDrawn="1"/>
        </p:nvGrpSpPr>
        <p:grpSpPr>
          <a:xfrm>
            <a:off x="-139516" y="1345757"/>
            <a:ext cx="9393459" cy="4618404"/>
            <a:chOff x="-139516" y="1345757"/>
            <a:chExt cx="9393459" cy="4618404"/>
          </a:xfrm>
        </p:grpSpPr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-120030" y="1345757"/>
              <a:ext cx="9367478" cy="376455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96"/>
                <a:gd name="connsiteY0" fmla="*/ 0 h 10242"/>
                <a:gd name="connsiteX1" fmla="*/ 5743 w 10096"/>
                <a:gd name="connsiteY1" fmla="*/ 10242 h 10242"/>
                <a:gd name="connsiteX2" fmla="*/ 10096 w 10096"/>
                <a:gd name="connsiteY2" fmla="*/ 4193 h 10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10242">
                  <a:moveTo>
                    <a:pt x="0" y="0"/>
                  </a:moveTo>
                  <a:cubicBezTo>
                    <a:pt x="150" y="930"/>
                    <a:pt x="1860" y="9903"/>
                    <a:pt x="5743" y="10242"/>
                  </a:cubicBezTo>
                  <a:cubicBezTo>
                    <a:pt x="9262" y="10098"/>
                    <a:pt x="10096" y="4193"/>
                    <a:pt x="10096" y="4193"/>
                  </a:cubicBezTo>
                </a:path>
              </a:pathLst>
            </a:custGeom>
            <a:noFill/>
            <a:ln w="11430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-139516" y="2225139"/>
              <a:ext cx="9393459" cy="3739022"/>
            </a:xfrm>
            <a:custGeom>
              <a:avLst/>
              <a:gdLst>
                <a:gd name="T0" fmla="*/ 0 w 4438"/>
                <a:gd name="T1" fmla="*/ 0 h 3000"/>
                <a:gd name="T2" fmla="*/ 2525 w 4438"/>
                <a:gd name="T3" fmla="*/ 2991 h 3000"/>
                <a:gd name="T4" fmla="*/ 4298 w 4438"/>
                <a:gd name="T5" fmla="*/ 1531 h 3000"/>
                <a:gd name="T6" fmla="*/ 4438 w 4438"/>
                <a:gd name="T7" fmla="*/ 28 h 3000"/>
                <a:gd name="T8" fmla="*/ 0 w 4438"/>
                <a:gd name="T9" fmla="*/ 0 h 3000"/>
                <a:gd name="connsiteX0" fmla="*/ 10000 w 10081"/>
                <a:gd name="connsiteY0" fmla="*/ 93 h 10000"/>
                <a:gd name="connsiteX1" fmla="*/ 0 w 10081"/>
                <a:gd name="connsiteY1" fmla="*/ 0 h 10000"/>
                <a:gd name="connsiteX2" fmla="*/ 5689 w 10081"/>
                <a:gd name="connsiteY2" fmla="*/ 9970 h 10000"/>
                <a:gd name="connsiteX3" fmla="*/ 9685 w 10081"/>
                <a:gd name="connsiteY3" fmla="*/ 5103 h 10000"/>
                <a:gd name="connsiteX4" fmla="*/ 10081 w 10081"/>
                <a:gd name="connsiteY4" fmla="*/ 212 h 10000"/>
                <a:gd name="connsiteX0" fmla="*/ 10000 w 10000"/>
                <a:gd name="connsiteY0" fmla="*/ 93 h 10000"/>
                <a:gd name="connsiteX1" fmla="*/ 0 w 10000"/>
                <a:gd name="connsiteY1" fmla="*/ 0 h 10000"/>
                <a:gd name="connsiteX2" fmla="*/ 5689 w 10000"/>
                <a:gd name="connsiteY2" fmla="*/ 9970 h 10000"/>
                <a:gd name="connsiteX3" fmla="*/ 9685 w 10000"/>
                <a:gd name="connsiteY3" fmla="*/ 5103 h 10000"/>
                <a:gd name="connsiteX0" fmla="*/ 0 w 9685"/>
                <a:gd name="connsiteY0" fmla="*/ 0 h 10000"/>
                <a:gd name="connsiteX1" fmla="*/ 5689 w 9685"/>
                <a:gd name="connsiteY1" fmla="*/ 9970 h 10000"/>
                <a:gd name="connsiteX2" fmla="*/ 9685 w 9685"/>
                <a:gd name="connsiteY2" fmla="*/ 5103 h 10000"/>
                <a:gd name="connsiteX0" fmla="*/ 0 w 8926"/>
                <a:gd name="connsiteY0" fmla="*/ 77 h 4867"/>
                <a:gd name="connsiteX1" fmla="*/ 4800 w 8926"/>
                <a:gd name="connsiteY1" fmla="*/ 4867 h 4867"/>
                <a:gd name="connsiteX2" fmla="*/ 8926 w 8926"/>
                <a:gd name="connsiteY2" fmla="*/ 0 h 4867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10000"/>
                <a:gd name="connsiteY0" fmla="*/ 158 h 10000"/>
                <a:gd name="connsiteX1" fmla="*/ 5378 w 10000"/>
                <a:gd name="connsiteY1" fmla="*/ 10000 h 10000"/>
                <a:gd name="connsiteX2" fmla="*/ 10000 w 10000"/>
                <a:gd name="connsiteY2" fmla="*/ 0 h 10000"/>
                <a:gd name="connsiteX0" fmla="*/ 0 w 9457"/>
                <a:gd name="connsiteY0" fmla="*/ 0 h 9842"/>
                <a:gd name="connsiteX1" fmla="*/ 5378 w 9457"/>
                <a:gd name="connsiteY1" fmla="*/ 9842 h 9842"/>
                <a:gd name="connsiteX2" fmla="*/ 9456 w 9457"/>
                <a:gd name="connsiteY2" fmla="*/ 4127 h 9842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10001"/>
                <a:gd name="connsiteY0" fmla="*/ 0 h 10000"/>
                <a:gd name="connsiteX1" fmla="*/ 5687 w 10001"/>
                <a:gd name="connsiteY1" fmla="*/ 10000 h 10000"/>
                <a:gd name="connsiteX2" fmla="*/ 9999 w 10001"/>
                <a:gd name="connsiteY2" fmla="*/ 4193 h 10000"/>
                <a:gd name="connsiteX0" fmla="*/ 0 w 9999"/>
                <a:gd name="connsiteY0" fmla="*/ 0 h 10000"/>
                <a:gd name="connsiteX1" fmla="*/ 5687 w 9999"/>
                <a:gd name="connsiteY1" fmla="*/ 10000 h 10000"/>
                <a:gd name="connsiteX2" fmla="*/ 9999 w 9999"/>
                <a:gd name="connsiteY2" fmla="*/ 4193 h 10000"/>
                <a:gd name="connsiteX0" fmla="*/ 0 w 10000"/>
                <a:gd name="connsiteY0" fmla="*/ 0 h 10000"/>
                <a:gd name="connsiteX1" fmla="*/ 5688 w 10000"/>
                <a:gd name="connsiteY1" fmla="*/ 10000 h 10000"/>
                <a:gd name="connsiteX2" fmla="*/ 10000 w 10000"/>
                <a:gd name="connsiteY2" fmla="*/ 4193 h 10000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242"/>
                <a:gd name="connsiteX1" fmla="*/ 5743 w 10055"/>
                <a:gd name="connsiteY1" fmla="*/ 10242 h 10242"/>
                <a:gd name="connsiteX2" fmla="*/ 10055 w 10055"/>
                <a:gd name="connsiteY2" fmla="*/ 4435 h 10242"/>
                <a:gd name="connsiteX0" fmla="*/ 0 w 10055"/>
                <a:gd name="connsiteY0" fmla="*/ 0 h 10385"/>
                <a:gd name="connsiteX1" fmla="*/ 5743 w 10055"/>
                <a:gd name="connsiteY1" fmla="*/ 10385 h 10385"/>
                <a:gd name="connsiteX2" fmla="*/ 10055 w 10055"/>
                <a:gd name="connsiteY2" fmla="*/ 4578 h 10385"/>
                <a:gd name="connsiteX0" fmla="*/ 0 w 10082"/>
                <a:gd name="connsiteY0" fmla="*/ 0 h 10385"/>
                <a:gd name="connsiteX1" fmla="*/ 5743 w 10082"/>
                <a:gd name="connsiteY1" fmla="*/ 10385 h 10385"/>
                <a:gd name="connsiteX2" fmla="*/ 10082 w 10082"/>
                <a:gd name="connsiteY2" fmla="*/ 4524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85"/>
                <a:gd name="connsiteX1" fmla="*/ 5743 w 10103"/>
                <a:gd name="connsiteY1" fmla="*/ 10385 h 10385"/>
                <a:gd name="connsiteX2" fmla="*/ 10103 w 10103"/>
                <a:gd name="connsiteY2" fmla="*/ 4399 h 10385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03"/>
                <a:gd name="connsiteY0" fmla="*/ 0 h 10349"/>
                <a:gd name="connsiteX1" fmla="*/ 5750 w 10103"/>
                <a:gd name="connsiteY1" fmla="*/ 10349 h 10349"/>
                <a:gd name="connsiteX2" fmla="*/ 10103 w 10103"/>
                <a:gd name="connsiteY2" fmla="*/ 4399 h 10349"/>
                <a:gd name="connsiteX0" fmla="*/ 0 w 10124"/>
                <a:gd name="connsiteY0" fmla="*/ 0 h 10528"/>
                <a:gd name="connsiteX1" fmla="*/ 5771 w 10124"/>
                <a:gd name="connsiteY1" fmla="*/ 10528 h 10528"/>
                <a:gd name="connsiteX2" fmla="*/ 10124 w 10124"/>
                <a:gd name="connsiteY2" fmla="*/ 4578 h 10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24" h="10528">
                  <a:moveTo>
                    <a:pt x="0" y="0"/>
                  </a:moveTo>
                  <a:cubicBezTo>
                    <a:pt x="129" y="644"/>
                    <a:pt x="1949" y="10403"/>
                    <a:pt x="5771" y="10528"/>
                  </a:cubicBezTo>
                  <a:cubicBezTo>
                    <a:pt x="9125" y="10456"/>
                    <a:pt x="10124" y="4578"/>
                    <a:pt x="10124" y="4578"/>
                  </a:cubicBezTo>
                </a:path>
              </a:pathLst>
            </a:custGeom>
            <a:noFill/>
            <a:ln w="114300" cap="flat">
              <a:solidFill>
                <a:schemeClr val="accent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552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45720" numCol="1" anchor="t" anchorCtr="0" compatLnSpc="1">
            <a:prstTxWarp prst="textNoShape">
              <a:avLst/>
            </a:prstTxWarp>
          </a:bodyPr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4950" y="6137174"/>
            <a:ext cx="1061878" cy="37807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>
                <a:solidFill>
                  <a:schemeClr val="accent1"/>
                </a:solidFill>
                <a:latin typeface="+mj-lt"/>
              </a:defRPr>
            </a:lvl1pPr>
          </a:lstStyle>
          <a:p>
            <a:fld id="{64A0697F-D92A-44AE-9631-4DF4FB2C44EF}" type="slidenum">
              <a:rPr lang="en-GB" smtClean="0"/>
              <a:pPr/>
              <a:t>‹Nº›</a:t>
            </a:fld>
            <a:endParaRPr lang="en-GB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34950" y="727368"/>
            <a:ext cx="86772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idx="1"/>
          </p:nvPr>
        </p:nvSpPr>
        <p:spPr>
          <a:xfrm>
            <a:off x="612775" y="1057275"/>
            <a:ext cx="8308975" cy="47879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21" name="Picture 31" descr="GLogoLG288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93920" y="6105914"/>
            <a:ext cx="427830" cy="56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3" r:id="rId2"/>
    <p:sldLayoutId id="2147483695" r:id="rId3"/>
    <p:sldLayoutId id="2147483687" r:id="rId4"/>
    <p:sldLayoutId id="2147483689" r:id="rId5"/>
    <p:sldLayoutId id="2147483678" r:id="rId6"/>
    <p:sldLayoutId id="2147483676" r:id="rId7"/>
    <p:sldLayoutId id="2147483683" r:id="rId8"/>
    <p:sldLayoutId id="2147483691" r:id="rId9"/>
    <p:sldLayoutId id="2147483692" r:id="rId10"/>
    <p:sldLayoutId id="2147483693" r:id="rId11"/>
    <p:sldLayoutId id="2147483694" r:id="rId12"/>
    <p:sldLayoutId id="2147483690" r:id="rId13"/>
    <p:sldLayoutId id="2147483682" r:id="rId14"/>
    <p:sldLayoutId id="2147483704" r:id="rId15"/>
    <p:sldLayoutId id="2147483705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GB" sz="3200" kern="120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None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■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23913" indent="-287338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077913" indent="-252413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■"/>
        <a:defRPr lang="en-GB" sz="16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erm.com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Contingency Management in Wetlands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950" y="1222209"/>
            <a:ext cx="8673068" cy="153051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Paul R. Krause, Ph.D.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50" y="4909214"/>
            <a:ext cx="1231243" cy="4257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949" y="5350736"/>
            <a:ext cx="276049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Knowledge Management Program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Sensitive Ecosystem Workshop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Bogota, Colombia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November 2012</a:t>
            </a:r>
          </a:p>
        </p:txBody>
      </p:sp>
    </p:spTree>
    <p:extLst>
      <p:ext uri="{BB962C8B-B14F-4D97-AF65-F5344CB8AC3E}">
        <p14:creationId xmlns:p14="http://schemas.microsoft.com/office/powerpoint/2010/main" xmlns="" val="42849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– Other Methods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77140" y="1057275"/>
            <a:ext cx="2525215" cy="443052"/>
          </a:xfrm>
        </p:spPr>
        <p:txBody>
          <a:bodyPr/>
          <a:lstStyle/>
          <a:p>
            <a:pPr marL="0" lvl="1" indent="0">
              <a:buNone/>
            </a:pPr>
            <a:r>
              <a:rPr lang="en-US" sz="2400" dirty="0" smtClean="0"/>
              <a:t>Absorbent Pads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8" name="Picture 7" descr="sorbant pad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8" y="1500327"/>
            <a:ext cx="3675356" cy="2331447"/>
          </a:xfrm>
          <a:prstGeom prst="rect">
            <a:avLst/>
          </a:prstGeo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5230119" y="1054500"/>
            <a:ext cx="2244879" cy="4430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19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873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524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itchFamily="34" charset="0"/>
              <a:buNone/>
            </a:pPr>
            <a:r>
              <a:rPr lang="en-GB" sz="2400" dirty="0" smtClean="0"/>
              <a:t>Manual Herding</a:t>
            </a:r>
            <a:endParaRPr lang="en-GB" dirty="0" smtClean="0"/>
          </a:p>
          <a:p>
            <a:pPr lvl="2"/>
            <a:endParaRPr lang="en-GB" dirty="0"/>
          </a:p>
        </p:txBody>
      </p:sp>
      <p:sp>
        <p:nvSpPr>
          <p:cNvPr id="14" name="Text Placeholder 4"/>
          <p:cNvSpPr txBox="1">
            <a:spLocks/>
          </p:cNvSpPr>
          <p:nvPr/>
        </p:nvSpPr>
        <p:spPr>
          <a:xfrm>
            <a:off x="5265526" y="3919907"/>
            <a:ext cx="2596237" cy="4430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19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873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524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itchFamily="34" charset="0"/>
              <a:buNone/>
            </a:pPr>
            <a:r>
              <a:rPr lang="en-GB" sz="2400" dirty="0" smtClean="0"/>
              <a:t>Pressure Washing</a:t>
            </a:r>
            <a:endParaRPr lang="en-GB" dirty="0" smtClean="0"/>
          </a:p>
          <a:p>
            <a:pPr lvl="2"/>
            <a:endParaRPr lang="en-GB" dirty="0"/>
          </a:p>
        </p:txBody>
      </p:sp>
      <p:pic>
        <p:nvPicPr>
          <p:cNvPr id="16" name="Picture 15" descr="crude-oil-spill-clear-up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30083" y="1500327"/>
            <a:ext cx="3475456" cy="233144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8" y="4207697"/>
            <a:ext cx="3675356" cy="2366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Placeholder 4"/>
          <p:cNvSpPr txBox="1">
            <a:spLocks/>
          </p:cNvSpPr>
          <p:nvPr/>
        </p:nvSpPr>
        <p:spPr>
          <a:xfrm>
            <a:off x="800488" y="3849211"/>
            <a:ext cx="2865456" cy="443052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2619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3913" indent="-287338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7913" indent="-2524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00000"/>
              <a:buFont typeface="Arial" pitchFamily="34" charset="0"/>
              <a:buChar char="■"/>
              <a:defRPr lang="en-GB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itchFamily="34" charset="0"/>
              <a:buNone/>
            </a:pPr>
            <a:r>
              <a:rPr lang="en-GB" sz="2400" dirty="0" smtClean="0"/>
              <a:t>Oil Vacuum Suction</a:t>
            </a:r>
            <a:endParaRPr lang="en-GB" dirty="0" smtClean="0"/>
          </a:p>
          <a:p>
            <a:pPr lvl="2"/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5263" y="4292263"/>
            <a:ext cx="3708259" cy="229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792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- Dispersants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43052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Oil Collection Technology - </a:t>
            </a:r>
            <a:r>
              <a:rPr lang="en-US" sz="2400" dirty="0" smtClean="0"/>
              <a:t>Dispersants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118" y="1612265"/>
            <a:ext cx="3236142" cy="215350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431" y="1577216"/>
            <a:ext cx="2965142" cy="222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118" y="3897297"/>
            <a:ext cx="3259001" cy="2175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970" y="3994950"/>
            <a:ext cx="3116063" cy="20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9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– In-Situ Burning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Burning is most effective way to remove hydrocarbons</a:t>
            </a:r>
            <a:endParaRPr lang="en-GB" sz="2400" dirty="0"/>
          </a:p>
          <a:p>
            <a:pPr lvl="1"/>
            <a:r>
              <a:rPr lang="en-US" dirty="0" smtClean="0"/>
              <a:t>Can be done at sea or on land</a:t>
            </a:r>
          </a:p>
          <a:p>
            <a:pPr lvl="1"/>
            <a:r>
              <a:rPr lang="en-US" dirty="0" smtClean="0"/>
              <a:t>Requires specialized fire-resistant boom at sea</a:t>
            </a:r>
          </a:p>
          <a:p>
            <a:pPr lvl="1"/>
            <a:r>
              <a:rPr lang="en-US" dirty="0" smtClean="0"/>
              <a:t>Multiple hazards associated with burning</a:t>
            </a:r>
          </a:p>
          <a:p>
            <a:pPr lvl="2"/>
            <a:r>
              <a:rPr lang="en-US" dirty="0" smtClean="0"/>
              <a:t>Loss of control</a:t>
            </a:r>
          </a:p>
          <a:p>
            <a:pPr lvl="2"/>
            <a:r>
              <a:rPr lang="en-US" dirty="0" smtClean="0"/>
              <a:t>Air quality issues</a:t>
            </a:r>
          </a:p>
          <a:p>
            <a:pPr lvl="2"/>
            <a:r>
              <a:rPr lang="en-US" dirty="0" smtClean="0"/>
              <a:t>Habitat destruction</a:t>
            </a:r>
          </a:p>
          <a:p>
            <a:pPr lvl="2"/>
            <a:endParaRPr lang="en-US" dirty="0"/>
          </a:p>
          <a:p>
            <a:pPr lvl="2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596" y="3567832"/>
            <a:ext cx="3411261" cy="2784140"/>
          </a:xfrm>
          <a:prstGeom prst="rect">
            <a:avLst/>
          </a:prstGeom>
        </p:spPr>
      </p:pic>
      <p:pic>
        <p:nvPicPr>
          <p:cNvPr id="2050" name="Picture 2" descr="http://www.astm.org/SNEWS/MA_2008/images/ud_oil_sp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8281" y="3631766"/>
            <a:ext cx="3984408" cy="265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65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Erosion Control</a:t>
            </a:r>
            <a:endParaRPr lang="en-GB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6" name="Picture 31" descr="GLogoLG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4"/>
          <p:cNvSpPr>
            <a:spLocks/>
          </p:cNvSpPr>
          <p:nvPr/>
        </p:nvSpPr>
        <p:spPr bwMode="auto">
          <a:xfrm>
            <a:off x="-120030" y="1345757"/>
            <a:ext cx="9367478" cy="376455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96"/>
              <a:gd name="connsiteY0" fmla="*/ 0 h 10242"/>
              <a:gd name="connsiteX1" fmla="*/ 5743 w 10096"/>
              <a:gd name="connsiteY1" fmla="*/ 10242 h 10242"/>
              <a:gd name="connsiteX2" fmla="*/ 10096 w 10096"/>
              <a:gd name="connsiteY2" fmla="*/ 4193 h 1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" h="10242">
                <a:moveTo>
                  <a:pt x="0" y="0"/>
                </a:moveTo>
                <a:cubicBezTo>
                  <a:pt x="150" y="930"/>
                  <a:pt x="1860" y="9903"/>
                  <a:pt x="5743" y="10242"/>
                </a:cubicBezTo>
                <a:cubicBezTo>
                  <a:pt x="9262" y="10098"/>
                  <a:pt x="10096" y="4193"/>
                  <a:pt x="10096" y="4193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139516" y="2225139"/>
            <a:ext cx="9393459" cy="373902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385"/>
              <a:gd name="connsiteX1" fmla="*/ 5743 w 10055"/>
              <a:gd name="connsiteY1" fmla="*/ 10385 h 10385"/>
              <a:gd name="connsiteX2" fmla="*/ 10055 w 10055"/>
              <a:gd name="connsiteY2" fmla="*/ 4578 h 10385"/>
              <a:gd name="connsiteX0" fmla="*/ 0 w 10082"/>
              <a:gd name="connsiteY0" fmla="*/ 0 h 10385"/>
              <a:gd name="connsiteX1" fmla="*/ 5743 w 10082"/>
              <a:gd name="connsiteY1" fmla="*/ 10385 h 10385"/>
              <a:gd name="connsiteX2" fmla="*/ 10082 w 10082"/>
              <a:gd name="connsiteY2" fmla="*/ 4524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24"/>
              <a:gd name="connsiteY0" fmla="*/ 0 h 10528"/>
              <a:gd name="connsiteX1" fmla="*/ 5771 w 10124"/>
              <a:gd name="connsiteY1" fmla="*/ 10528 h 10528"/>
              <a:gd name="connsiteX2" fmla="*/ 10124 w 10124"/>
              <a:gd name="connsiteY2" fmla="*/ 4578 h 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10528">
                <a:moveTo>
                  <a:pt x="0" y="0"/>
                </a:moveTo>
                <a:cubicBezTo>
                  <a:pt x="129" y="644"/>
                  <a:pt x="1949" y="10403"/>
                  <a:pt x="5771" y="10528"/>
                </a:cubicBezTo>
                <a:cubicBezTo>
                  <a:pt x="9125" y="10456"/>
                  <a:pt x="10124" y="4578"/>
                  <a:pt x="10124" y="4578"/>
                </a:cubicBezTo>
              </a:path>
            </a:pathLst>
          </a:custGeom>
          <a:noFill/>
          <a:ln w="1143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4507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Erosion Control - Wetland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Erosion can be stopped or contained before it creates a problem.</a:t>
            </a:r>
            <a:endParaRPr lang="en-GB" sz="2400" dirty="0"/>
          </a:p>
          <a:p>
            <a:pPr lvl="1"/>
            <a:r>
              <a:rPr lang="en-GB" sz="2400" dirty="0" smtClean="0"/>
              <a:t>Sediment transport should be monitored regularly</a:t>
            </a:r>
          </a:p>
          <a:p>
            <a:pPr lvl="2"/>
            <a:r>
              <a:rPr lang="en-GB" sz="2200" dirty="0" smtClean="0"/>
              <a:t>Utilize Best Management Practices for erosion control</a:t>
            </a:r>
            <a:endParaRPr lang="en-GB" sz="2200" dirty="0"/>
          </a:p>
          <a:p>
            <a:pPr lvl="3"/>
            <a:r>
              <a:rPr lang="en-GB" sz="2000" dirty="0" smtClean="0"/>
              <a:t>Regulate traffic to reduce</a:t>
            </a:r>
            <a:br>
              <a:rPr lang="en-GB" sz="2000" dirty="0" smtClean="0"/>
            </a:br>
            <a:r>
              <a:rPr lang="en-GB" sz="2000" dirty="0" smtClean="0"/>
              <a:t>soil destruction</a:t>
            </a:r>
            <a:br>
              <a:rPr lang="en-GB" sz="2000" dirty="0" smtClean="0"/>
            </a:br>
            <a:endParaRPr lang="en-GB" sz="2000" dirty="0" smtClean="0"/>
          </a:p>
          <a:p>
            <a:pPr lvl="4"/>
            <a:r>
              <a:rPr lang="en-GB" sz="2000" dirty="0" smtClean="0"/>
              <a:t>Foot Traffic</a:t>
            </a:r>
            <a:br>
              <a:rPr lang="en-GB" sz="2000" dirty="0" smtClean="0"/>
            </a:br>
            <a:endParaRPr lang="en-GB" sz="2000" dirty="0" smtClean="0"/>
          </a:p>
          <a:p>
            <a:pPr lvl="4"/>
            <a:r>
              <a:rPr lang="en-GB" sz="2000" dirty="0" smtClean="0"/>
              <a:t>Vehicle Traffic</a:t>
            </a:r>
          </a:p>
          <a:p>
            <a:pPr marL="536575" lvl="3" indent="0">
              <a:buNone/>
            </a:pPr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6388" y="2623329"/>
            <a:ext cx="3710866" cy="247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365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Erosion Control - Wetland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Erosion can be stopped or contained before it creates a problem.</a:t>
            </a:r>
            <a:endParaRPr lang="en-GB" sz="2400" dirty="0"/>
          </a:p>
          <a:p>
            <a:pPr lvl="1"/>
            <a:r>
              <a:rPr lang="en-GB" sz="2400" dirty="0" smtClean="0"/>
              <a:t>Shoreline protection</a:t>
            </a:r>
          </a:p>
          <a:p>
            <a:pPr lvl="2"/>
            <a:r>
              <a:rPr lang="en-GB" sz="2200" dirty="0" smtClean="0"/>
              <a:t>Armoured Mats</a:t>
            </a:r>
          </a:p>
          <a:p>
            <a:pPr lvl="1"/>
            <a:r>
              <a:rPr lang="en-GB" sz="2400" dirty="0" smtClean="0"/>
              <a:t>Construction Protection</a:t>
            </a:r>
          </a:p>
          <a:p>
            <a:pPr lvl="2"/>
            <a:r>
              <a:rPr lang="en-GB" sz="2200" dirty="0" smtClean="0"/>
              <a:t>Protective waddles</a:t>
            </a:r>
            <a:endParaRPr lang="en-GB" dirty="0"/>
          </a:p>
          <a:p>
            <a:pPr lvl="2"/>
            <a:r>
              <a:rPr lang="en-GB" sz="2200" dirty="0" smtClean="0"/>
              <a:t>Silt fences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198" y="1629790"/>
            <a:ext cx="3161561" cy="2107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64" b="22119"/>
          <a:stretch/>
        </p:blipFill>
        <p:spPr>
          <a:xfrm>
            <a:off x="4866904" y="3947941"/>
            <a:ext cx="2960148" cy="24674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996" y="3885249"/>
            <a:ext cx="3815946" cy="253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32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lvl="1"/>
            <a:r>
              <a:rPr lang="en-GB" sz="2400" dirty="0" smtClean="0"/>
              <a:t>Oil spills and Erosion are major impacts on wetland habitats</a:t>
            </a:r>
            <a:br>
              <a:rPr lang="en-GB" sz="2400" dirty="0" smtClean="0"/>
            </a:br>
            <a:endParaRPr lang="en-GB" sz="2400" dirty="0"/>
          </a:p>
          <a:p>
            <a:pPr lvl="1"/>
            <a:r>
              <a:rPr lang="en-GB" sz="2400" dirty="0" smtClean="0"/>
              <a:t>Oil spill protection requires a robust spill response strategy</a:t>
            </a:r>
          </a:p>
          <a:p>
            <a:pPr lvl="2"/>
            <a:r>
              <a:rPr lang="en-GB" sz="2200" dirty="0" smtClean="0"/>
              <a:t>Incident Command System</a:t>
            </a:r>
          </a:p>
          <a:p>
            <a:pPr lvl="2"/>
            <a:r>
              <a:rPr lang="en-GB" sz="2200" dirty="0" smtClean="0"/>
              <a:t>SCAT Teams</a:t>
            </a:r>
          </a:p>
          <a:p>
            <a:pPr lvl="2"/>
            <a:r>
              <a:rPr lang="en-GB" sz="2200" dirty="0" smtClean="0"/>
              <a:t>Data collection</a:t>
            </a:r>
            <a:br>
              <a:rPr lang="en-GB" sz="2200" dirty="0" smtClean="0"/>
            </a:br>
            <a:endParaRPr lang="en-GB" sz="2200" dirty="0"/>
          </a:p>
          <a:p>
            <a:pPr lvl="1"/>
            <a:r>
              <a:rPr lang="en-GB" sz="2400" dirty="0" smtClean="0"/>
              <a:t>There are many technologies available to fight spills</a:t>
            </a:r>
            <a:br>
              <a:rPr lang="en-GB" sz="2400" dirty="0" smtClean="0"/>
            </a:br>
            <a:endParaRPr lang="en-GB" sz="2400" dirty="0"/>
          </a:p>
          <a:p>
            <a:pPr lvl="1"/>
            <a:r>
              <a:rPr lang="en-GB" sz="2400" dirty="0" smtClean="0"/>
              <a:t>Erosion can be controlled before and during project activities</a:t>
            </a:r>
          </a:p>
        </p:txBody>
      </p:sp>
    </p:spTree>
    <p:extLst>
      <p:ext uri="{BB962C8B-B14F-4D97-AF65-F5344CB8AC3E}">
        <p14:creationId xmlns:p14="http://schemas.microsoft.com/office/powerpoint/2010/main" xmlns="" val="402320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Effects on Wetland Function or Service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sz="4400" dirty="0" smtClean="0"/>
          </a:p>
          <a:p>
            <a:endParaRPr lang="en-GB" sz="4400" dirty="0"/>
          </a:p>
          <a:p>
            <a:r>
              <a:rPr lang="en-GB" sz="4400" dirty="0" smtClean="0"/>
              <a:t>Any Questions? 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190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7027" y="1323115"/>
            <a:ext cx="2989942" cy="40666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198" y="5608284"/>
            <a:ext cx="3657600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2000" dirty="0" smtClean="0">
                <a:hlinkClick r:id="rId2"/>
              </a:rPr>
              <a:t>www.erm.com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70292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Contingencies for Impacts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02416" y="1341054"/>
            <a:ext cx="8299450" cy="5068624"/>
          </a:xfrm>
        </p:spPr>
        <p:txBody>
          <a:bodyPr/>
          <a:lstStyle/>
          <a:p>
            <a:r>
              <a:rPr lang="en-GB" dirty="0" smtClean="0"/>
              <a:t>The largest impacts related to E&amp;P activities in wetlands are spills and erosion</a:t>
            </a:r>
          </a:p>
          <a:p>
            <a:r>
              <a:rPr lang="en-GB" b="1" dirty="0" smtClean="0"/>
              <a:t>Spills</a:t>
            </a:r>
            <a:r>
              <a:rPr lang="en-GB" dirty="0" smtClean="0"/>
              <a:t> from operations, pipelines, transportation activities all can introduce contaminants into the wetland at different levels</a:t>
            </a:r>
          </a:p>
          <a:p>
            <a:r>
              <a:rPr lang="en-GB" dirty="0" smtClean="0"/>
              <a:t>Infrastructure development and operations can enhance </a:t>
            </a:r>
            <a:r>
              <a:rPr lang="en-GB" b="1" dirty="0" smtClean="0"/>
              <a:t>erosion</a:t>
            </a:r>
            <a:r>
              <a:rPr lang="en-GB" dirty="0" smtClean="0"/>
              <a:t> throughout the wetland</a:t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sz="2400" u="sng" dirty="0" smtClean="0"/>
              <a:t>Spill Response</a:t>
            </a:r>
            <a:r>
              <a:rPr lang="en-GB" sz="2400" dirty="0"/>
              <a:t> </a:t>
            </a:r>
            <a:r>
              <a:rPr lang="en-GB" sz="2400" dirty="0" smtClean="0"/>
              <a:t>- Basics</a:t>
            </a:r>
            <a:br>
              <a:rPr lang="en-GB" sz="2400" dirty="0" smtClean="0"/>
            </a:br>
            <a:endParaRPr lang="en-GB" sz="2400" dirty="0" smtClean="0"/>
          </a:p>
          <a:p>
            <a:pPr lvl="1"/>
            <a:r>
              <a:rPr lang="en-GB" sz="2400" u="sng" dirty="0" smtClean="0"/>
              <a:t>Erosion Control - Tools</a:t>
            </a:r>
            <a:br>
              <a:rPr lang="en-GB" sz="2400" u="sng" dirty="0" smtClean="0"/>
            </a:b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155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Oil Spill Response</a:t>
            </a:r>
            <a:endParaRPr lang="en-GB" dirty="0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0" y="2480880"/>
            <a:ext cx="9144000" cy="4377121"/>
          </a:xfrm>
          <a:custGeom>
            <a:avLst/>
            <a:gdLst/>
            <a:ahLst/>
            <a:cxnLst/>
            <a:rect l="l" t="t" r="r" b="b"/>
            <a:pathLst>
              <a:path w="9144000" h="4377121">
                <a:moveTo>
                  <a:pt x="0" y="0"/>
                </a:moveTo>
                <a:cubicBezTo>
                  <a:pt x="1096196" y="1875638"/>
                  <a:pt x="2824137" y="3458111"/>
                  <a:pt x="5203842" y="3471290"/>
                </a:cubicBezTo>
                <a:cubicBezTo>
                  <a:pt x="7316304" y="3483357"/>
                  <a:pt x="8493383" y="2533663"/>
                  <a:pt x="9144000" y="1555314"/>
                </a:cubicBezTo>
                <a:lnTo>
                  <a:pt x="9144000" y="4377121"/>
                </a:lnTo>
                <a:lnTo>
                  <a:pt x="0" y="4377121"/>
                </a:lnTo>
                <a:close/>
              </a:path>
            </a:pathLst>
          </a:custGeom>
          <a:solidFill>
            <a:schemeClr val="bg1"/>
          </a:solidFill>
          <a:ln w="1143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4950" y="6504706"/>
            <a:ext cx="4491390" cy="2308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00" i="1" dirty="0" smtClean="0">
                <a:solidFill>
                  <a:schemeClr val="tx1"/>
                </a:solidFill>
              </a:rPr>
              <a:t>The world’s leading sustainability consultancy</a:t>
            </a:r>
          </a:p>
        </p:txBody>
      </p:sp>
      <p:pic>
        <p:nvPicPr>
          <p:cNvPr id="6" name="Picture 31" descr="GLogoLG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4093" y="5786660"/>
            <a:ext cx="667657" cy="8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14"/>
          <p:cNvSpPr>
            <a:spLocks/>
          </p:cNvSpPr>
          <p:nvPr/>
        </p:nvSpPr>
        <p:spPr bwMode="auto">
          <a:xfrm>
            <a:off x="-120030" y="1345757"/>
            <a:ext cx="9367478" cy="376455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96"/>
              <a:gd name="connsiteY0" fmla="*/ 0 h 10242"/>
              <a:gd name="connsiteX1" fmla="*/ 5743 w 10096"/>
              <a:gd name="connsiteY1" fmla="*/ 10242 h 10242"/>
              <a:gd name="connsiteX2" fmla="*/ 10096 w 10096"/>
              <a:gd name="connsiteY2" fmla="*/ 4193 h 1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96" h="10242">
                <a:moveTo>
                  <a:pt x="0" y="0"/>
                </a:moveTo>
                <a:cubicBezTo>
                  <a:pt x="150" y="930"/>
                  <a:pt x="1860" y="9903"/>
                  <a:pt x="5743" y="10242"/>
                </a:cubicBezTo>
                <a:cubicBezTo>
                  <a:pt x="9262" y="10098"/>
                  <a:pt x="10096" y="4193"/>
                  <a:pt x="10096" y="4193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139516" y="2225139"/>
            <a:ext cx="9393459" cy="3739022"/>
          </a:xfrm>
          <a:custGeom>
            <a:avLst/>
            <a:gdLst>
              <a:gd name="T0" fmla="*/ 0 w 4438"/>
              <a:gd name="T1" fmla="*/ 0 h 3000"/>
              <a:gd name="T2" fmla="*/ 2525 w 4438"/>
              <a:gd name="T3" fmla="*/ 2991 h 3000"/>
              <a:gd name="T4" fmla="*/ 4298 w 4438"/>
              <a:gd name="T5" fmla="*/ 1531 h 3000"/>
              <a:gd name="T6" fmla="*/ 4438 w 4438"/>
              <a:gd name="T7" fmla="*/ 28 h 3000"/>
              <a:gd name="T8" fmla="*/ 0 w 4438"/>
              <a:gd name="T9" fmla="*/ 0 h 3000"/>
              <a:gd name="connsiteX0" fmla="*/ 10000 w 10081"/>
              <a:gd name="connsiteY0" fmla="*/ 93 h 10000"/>
              <a:gd name="connsiteX1" fmla="*/ 0 w 10081"/>
              <a:gd name="connsiteY1" fmla="*/ 0 h 10000"/>
              <a:gd name="connsiteX2" fmla="*/ 5689 w 10081"/>
              <a:gd name="connsiteY2" fmla="*/ 9970 h 10000"/>
              <a:gd name="connsiteX3" fmla="*/ 9685 w 10081"/>
              <a:gd name="connsiteY3" fmla="*/ 5103 h 10000"/>
              <a:gd name="connsiteX4" fmla="*/ 10081 w 10081"/>
              <a:gd name="connsiteY4" fmla="*/ 212 h 10000"/>
              <a:gd name="connsiteX0" fmla="*/ 10000 w 10000"/>
              <a:gd name="connsiteY0" fmla="*/ 93 h 10000"/>
              <a:gd name="connsiteX1" fmla="*/ 0 w 10000"/>
              <a:gd name="connsiteY1" fmla="*/ 0 h 10000"/>
              <a:gd name="connsiteX2" fmla="*/ 5689 w 10000"/>
              <a:gd name="connsiteY2" fmla="*/ 9970 h 10000"/>
              <a:gd name="connsiteX3" fmla="*/ 9685 w 10000"/>
              <a:gd name="connsiteY3" fmla="*/ 5103 h 10000"/>
              <a:gd name="connsiteX0" fmla="*/ 0 w 9685"/>
              <a:gd name="connsiteY0" fmla="*/ 0 h 10000"/>
              <a:gd name="connsiteX1" fmla="*/ 5689 w 9685"/>
              <a:gd name="connsiteY1" fmla="*/ 9970 h 10000"/>
              <a:gd name="connsiteX2" fmla="*/ 9685 w 9685"/>
              <a:gd name="connsiteY2" fmla="*/ 5103 h 10000"/>
              <a:gd name="connsiteX0" fmla="*/ 0 w 8926"/>
              <a:gd name="connsiteY0" fmla="*/ 77 h 4867"/>
              <a:gd name="connsiteX1" fmla="*/ 4800 w 8926"/>
              <a:gd name="connsiteY1" fmla="*/ 4867 h 4867"/>
              <a:gd name="connsiteX2" fmla="*/ 8926 w 8926"/>
              <a:gd name="connsiteY2" fmla="*/ 0 h 4867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10000"/>
              <a:gd name="connsiteY0" fmla="*/ 158 h 10000"/>
              <a:gd name="connsiteX1" fmla="*/ 5378 w 10000"/>
              <a:gd name="connsiteY1" fmla="*/ 10000 h 10000"/>
              <a:gd name="connsiteX2" fmla="*/ 10000 w 10000"/>
              <a:gd name="connsiteY2" fmla="*/ 0 h 10000"/>
              <a:gd name="connsiteX0" fmla="*/ 0 w 9457"/>
              <a:gd name="connsiteY0" fmla="*/ 0 h 9842"/>
              <a:gd name="connsiteX1" fmla="*/ 5378 w 9457"/>
              <a:gd name="connsiteY1" fmla="*/ 9842 h 9842"/>
              <a:gd name="connsiteX2" fmla="*/ 9456 w 9457"/>
              <a:gd name="connsiteY2" fmla="*/ 4127 h 9842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10001"/>
              <a:gd name="connsiteY0" fmla="*/ 0 h 10000"/>
              <a:gd name="connsiteX1" fmla="*/ 5687 w 10001"/>
              <a:gd name="connsiteY1" fmla="*/ 10000 h 10000"/>
              <a:gd name="connsiteX2" fmla="*/ 9999 w 10001"/>
              <a:gd name="connsiteY2" fmla="*/ 4193 h 10000"/>
              <a:gd name="connsiteX0" fmla="*/ 0 w 9999"/>
              <a:gd name="connsiteY0" fmla="*/ 0 h 10000"/>
              <a:gd name="connsiteX1" fmla="*/ 5687 w 9999"/>
              <a:gd name="connsiteY1" fmla="*/ 10000 h 10000"/>
              <a:gd name="connsiteX2" fmla="*/ 9999 w 9999"/>
              <a:gd name="connsiteY2" fmla="*/ 4193 h 10000"/>
              <a:gd name="connsiteX0" fmla="*/ 0 w 10000"/>
              <a:gd name="connsiteY0" fmla="*/ 0 h 10000"/>
              <a:gd name="connsiteX1" fmla="*/ 5688 w 10000"/>
              <a:gd name="connsiteY1" fmla="*/ 10000 h 10000"/>
              <a:gd name="connsiteX2" fmla="*/ 10000 w 10000"/>
              <a:gd name="connsiteY2" fmla="*/ 4193 h 10000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242"/>
              <a:gd name="connsiteX1" fmla="*/ 5743 w 10055"/>
              <a:gd name="connsiteY1" fmla="*/ 10242 h 10242"/>
              <a:gd name="connsiteX2" fmla="*/ 10055 w 10055"/>
              <a:gd name="connsiteY2" fmla="*/ 4435 h 10242"/>
              <a:gd name="connsiteX0" fmla="*/ 0 w 10055"/>
              <a:gd name="connsiteY0" fmla="*/ 0 h 10385"/>
              <a:gd name="connsiteX1" fmla="*/ 5743 w 10055"/>
              <a:gd name="connsiteY1" fmla="*/ 10385 h 10385"/>
              <a:gd name="connsiteX2" fmla="*/ 10055 w 10055"/>
              <a:gd name="connsiteY2" fmla="*/ 4578 h 10385"/>
              <a:gd name="connsiteX0" fmla="*/ 0 w 10082"/>
              <a:gd name="connsiteY0" fmla="*/ 0 h 10385"/>
              <a:gd name="connsiteX1" fmla="*/ 5743 w 10082"/>
              <a:gd name="connsiteY1" fmla="*/ 10385 h 10385"/>
              <a:gd name="connsiteX2" fmla="*/ 10082 w 10082"/>
              <a:gd name="connsiteY2" fmla="*/ 4524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85"/>
              <a:gd name="connsiteX1" fmla="*/ 5743 w 10103"/>
              <a:gd name="connsiteY1" fmla="*/ 10385 h 10385"/>
              <a:gd name="connsiteX2" fmla="*/ 10103 w 10103"/>
              <a:gd name="connsiteY2" fmla="*/ 4399 h 10385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03"/>
              <a:gd name="connsiteY0" fmla="*/ 0 h 10349"/>
              <a:gd name="connsiteX1" fmla="*/ 5750 w 10103"/>
              <a:gd name="connsiteY1" fmla="*/ 10349 h 10349"/>
              <a:gd name="connsiteX2" fmla="*/ 10103 w 10103"/>
              <a:gd name="connsiteY2" fmla="*/ 4399 h 10349"/>
              <a:gd name="connsiteX0" fmla="*/ 0 w 10124"/>
              <a:gd name="connsiteY0" fmla="*/ 0 h 10528"/>
              <a:gd name="connsiteX1" fmla="*/ 5771 w 10124"/>
              <a:gd name="connsiteY1" fmla="*/ 10528 h 10528"/>
              <a:gd name="connsiteX2" fmla="*/ 10124 w 10124"/>
              <a:gd name="connsiteY2" fmla="*/ 4578 h 10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24" h="10528">
                <a:moveTo>
                  <a:pt x="0" y="0"/>
                </a:moveTo>
                <a:cubicBezTo>
                  <a:pt x="129" y="644"/>
                  <a:pt x="1949" y="10403"/>
                  <a:pt x="5771" y="10528"/>
                </a:cubicBezTo>
                <a:cubicBezTo>
                  <a:pt x="9125" y="10456"/>
                  <a:pt x="10124" y="4578"/>
                  <a:pt x="10124" y="4578"/>
                </a:cubicBezTo>
              </a:path>
            </a:pathLst>
          </a:custGeom>
          <a:noFill/>
          <a:ln w="114300" cap="flat">
            <a:solidFill>
              <a:schemeClr val="accent3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4768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Basics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3661557" cy="1384995"/>
          </a:xfrm>
        </p:spPr>
        <p:txBody>
          <a:bodyPr/>
          <a:lstStyle/>
          <a:p>
            <a:r>
              <a:rPr lang="en-GB" dirty="0" smtClean="0"/>
              <a:t>Typical Spill and Response</a:t>
            </a:r>
            <a:br>
              <a:rPr lang="en-GB" dirty="0" smtClean="0"/>
            </a:br>
            <a:r>
              <a:rPr lang="en-GB" dirty="0" smtClean="0"/>
              <a:t>Timeline</a:t>
            </a:r>
          </a:p>
          <a:p>
            <a:pPr marL="0" lvl="1" indent="0">
              <a:buNone/>
            </a:pPr>
            <a:r>
              <a:rPr lang="en-GB" sz="1600" dirty="0" smtClean="0"/>
              <a:t/>
            </a:r>
            <a:br>
              <a:rPr lang="en-GB" sz="1600" dirty="0" smtClean="0"/>
            </a:br>
            <a:endParaRPr lang="en-GB" sz="1600" dirty="0" smtClean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683581" y="1979720"/>
            <a:ext cx="7119891" cy="3994952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Oval 8"/>
          <p:cNvSpPr/>
          <p:nvPr/>
        </p:nvSpPr>
        <p:spPr bwMode="auto">
          <a:xfrm>
            <a:off x="550358" y="5878287"/>
            <a:ext cx="245289" cy="173117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62134" y="5775367"/>
            <a:ext cx="245289" cy="173117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950161" y="5666510"/>
            <a:ext cx="245289" cy="17311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290093" y="4940135"/>
            <a:ext cx="245289" cy="173117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326711" y="3777344"/>
            <a:ext cx="245289" cy="17311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78421" y="2917373"/>
            <a:ext cx="245289" cy="173117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74338" y="5126616"/>
            <a:ext cx="2968833" cy="138499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Initial Response</a:t>
            </a:r>
            <a:r>
              <a:rPr lang="en-US" sz="1200" dirty="0" smtClean="0">
                <a:solidFill>
                  <a:srgbClr val="000000"/>
                </a:solidFill>
              </a:rPr>
              <a:t> – Stop the Leak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Agencies and Unified Command formed under Incident Command System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Shoreline Cleanup and Assessment  Teams mobilized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9395" y="4565028"/>
            <a:ext cx="1060863" cy="461665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Someone Notices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5971" y="3105834"/>
            <a:ext cx="2436125" cy="83099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Second Phase </a:t>
            </a:r>
            <a:r>
              <a:rPr lang="en-US" sz="1200" dirty="0" smtClean="0">
                <a:solidFill>
                  <a:srgbClr val="000000"/>
                </a:solidFill>
              </a:rPr>
              <a:t>– Containment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SCAT and Containment teams operate through ICS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5736" y="3567675"/>
            <a:ext cx="2549237" cy="83099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Third Phase </a:t>
            </a:r>
            <a:r>
              <a:rPr lang="en-US" sz="1200" dirty="0" smtClean="0">
                <a:solidFill>
                  <a:srgbClr val="000000"/>
                </a:solidFill>
              </a:rPr>
              <a:t>– Cleanup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SCAT and cleanup teams operate for closure of the spill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939" y="3923552"/>
            <a:ext cx="872837" cy="461665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Incident Occurs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6711" y="1057275"/>
            <a:ext cx="2737261" cy="138499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00"/>
                </a:solidFill>
              </a:rPr>
              <a:t>Final Phase </a:t>
            </a:r>
            <a:r>
              <a:rPr lang="en-US" sz="1200" dirty="0" smtClean="0">
                <a:solidFill>
                  <a:srgbClr val="000000"/>
                </a:solidFill>
              </a:rPr>
              <a:t>– Restoration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ICS is disbanded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/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Responsible Party takes responsibility for remediation/mitigation</a:t>
            </a:r>
            <a:endParaRPr lang="en-US" sz="12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>
            <a:stCxn id="19" idx="2"/>
            <a:endCxn id="9" idx="1"/>
          </p:cNvCxnSpPr>
          <p:nvPr/>
        </p:nvCxnSpPr>
        <p:spPr>
          <a:xfrm>
            <a:off x="550358" y="4385217"/>
            <a:ext cx="91440" cy="1518422"/>
          </a:xfrm>
          <a:prstGeom prst="straightConnector1">
            <a:avLst/>
          </a:prstGeom>
          <a:ln w="158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0" idx="1"/>
          </p:cNvCxnSpPr>
          <p:nvPr/>
        </p:nvCxnSpPr>
        <p:spPr>
          <a:xfrm flipH="1">
            <a:off x="798056" y="5026693"/>
            <a:ext cx="551771" cy="774026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1"/>
            <a:endCxn id="11" idx="5"/>
          </p:cNvCxnSpPr>
          <p:nvPr/>
        </p:nvCxnSpPr>
        <p:spPr>
          <a:xfrm flipH="1" flipV="1">
            <a:off x="1159528" y="5814275"/>
            <a:ext cx="1514810" cy="483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7" idx="2"/>
            <a:endCxn id="12" idx="0"/>
          </p:cNvCxnSpPr>
          <p:nvPr/>
        </p:nvCxnSpPr>
        <p:spPr>
          <a:xfrm flipH="1">
            <a:off x="2412738" y="3936831"/>
            <a:ext cx="511296" cy="1003304"/>
          </a:xfrm>
          <a:prstGeom prst="straightConnector1">
            <a:avLst/>
          </a:prstGeom>
          <a:ln w="190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1"/>
            <a:endCxn id="13" idx="4"/>
          </p:cNvCxnSpPr>
          <p:nvPr/>
        </p:nvCxnSpPr>
        <p:spPr>
          <a:xfrm flipH="1" flipV="1">
            <a:off x="4449356" y="3950461"/>
            <a:ext cx="1296380" cy="32713"/>
          </a:xfrm>
          <a:prstGeom prst="straightConnector1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0" idx="2"/>
            <a:endCxn id="14" idx="1"/>
          </p:cNvCxnSpPr>
          <p:nvPr/>
        </p:nvCxnSpPr>
        <p:spPr>
          <a:xfrm>
            <a:off x="5695342" y="2442270"/>
            <a:ext cx="219001" cy="500455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891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- Command Structure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787900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Incident Command System (ICS)</a:t>
            </a:r>
            <a:endParaRPr lang="en-GB" sz="2400" dirty="0"/>
          </a:p>
          <a:p>
            <a:pPr lvl="1"/>
            <a:r>
              <a:rPr lang="en-GB" dirty="0" smtClean="0"/>
              <a:t>Command Structure of Agencies</a:t>
            </a:r>
          </a:p>
          <a:p>
            <a:pPr lvl="2"/>
            <a:r>
              <a:rPr lang="en-GB" dirty="0" smtClean="0"/>
              <a:t>Coordinates the function of response Agencies</a:t>
            </a:r>
            <a:endParaRPr lang="en-GB" dirty="0"/>
          </a:p>
          <a:p>
            <a:pPr lvl="3"/>
            <a:r>
              <a:rPr lang="en-GB" dirty="0" smtClean="0"/>
              <a:t>Federal </a:t>
            </a:r>
          </a:p>
          <a:p>
            <a:pPr lvl="3"/>
            <a:r>
              <a:rPr lang="en-GB" dirty="0" smtClean="0"/>
              <a:t>State</a:t>
            </a:r>
          </a:p>
          <a:p>
            <a:pPr lvl="3"/>
            <a:r>
              <a:rPr lang="en-GB" dirty="0" smtClean="0"/>
              <a:t>Local</a:t>
            </a:r>
          </a:p>
          <a:p>
            <a:pPr lvl="3"/>
            <a:r>
              <a:rPr lang="en-GB" dirty="0" smtClean="0"/>
              <a:t>Responsible Party (RP)</a:t>
            </a:r>
          </a:p>
          <a:p>
            <a:pPr lvl="1"/>
            <a:r>
              <a:rPr lang="en-GB" dirty="0" smtClean="0"/>
              <a:t>ICS was formed from the response to wildfires</a:t>
            </a:r>
          </a:p>
          <a:p>
            <a:pPr lvl="2"/>
            <a:r>
              <a:rPr lang="en-GB" dirty="0" smtClean="0"/>
              <a:t>First implemented in 1989 San Francisco earthquake</a:t>
            </a:r>
          </a:p>
          <a:p>
            <a:pPr lvl="3"/>
            <a:r>
              <a:rPr lang="en-GB" dirty="0" smtClean="0"/>
              <a:t>September 11 attack</a:t>
            </a:r>
          </a:p>
          <a:p>
            <a:pPr lvl="3"/>
            <a:r>
              <a:rPr lang="en-GB" dirty="0" smtClean="0"/>
              <a:t>Hurricanes Rita, Katrina, Sandy</a:t>
            </a:r>
          </a:p>
          <a:p>
            <a:pPr lvl="3"/>
            <a:r>
              <a:rPr lang="en-GB" dirty="0" smtClean="0"/>
              <a:t>Other natural or public disasters</a:t>
            </a:r>
          </a:p>
          <a:p>
            <a:pPr lvl="4"/>
            <a:r>
              <a:rPr lang="en-GB" dirty="0" smtClean="0"/>
              <a:t>Deepwater Horizon</a:t>
            </a:r>
          </a:p>
          <a:p>
            <a:pPr lvl="1"/>
            <a:r>
              <a:rPr lang="en-GB" dirty="0" smtClean="0"/>
              <a:t>United States Coast Guard is lead Federal Commander</a:t>
            </a:r>
          </a:p>
          <a:p>
            <a:pPr lvl="1"/>
            <a:r>
              <a:rPr lang="en-GB" dirty="0" smtClean="0"/>
              <a:t>Unified Command  = Federal, State, and RP leads</a:t>
            </a:r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0901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Deepwater</a:t>
            </a:r>
            <a:r>
              <a:rPr lang="en-US" dirty="0" smtClean="0"/>
              <a:t> Horizon 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A0697F-D92A-44AE-9631-4DF4FB2C44EF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103" y="1207364"/>
            <a:ext cx="7285008" cy="48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8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- SCAT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4"/>
            <a:ext cx="8299450" cy="5396791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Shoreline Clean up and Assessment Team (SCAT)</a:t>
            </a:r>
            <a:endParaRPr lang="en-GB" sz="2400" dirty="0"/>
          </a:p>
          <a:p>
            <a:pPr lvl="1"/>
            <a:r>
              <a:rPr lang="en-GB" dirty="0" smtClean="0"/>
              <a:t>Function to collect real-time data and provide feedback to the ICS</a:t>
            </a:r>
          </a:p>
          <a:p>
            <a:pPr lvl="2"/>
            <a:r>
              <a:rPr lang="en-US" dirty="0" smtClean="0"/>
              <a:t>Shoreline type – Beach, wetland, rocky shore, coral reef</a:t>
            </a:r>
          </a:p>
          <a:p>
            <a:pPr lvl="2"/>
            <a:r>
              <a:rPr lang="en-US" dirty="0"/>
              <a:t>A</a:t>
            </a:r>
            <a:r>
              <a:rPr lang="en-US" dirty="0" smtClean="0"/>
              <a:t>ccessibility – Can the oil be accessed by clean up crews?</a:t>
            </a:r>
          </a:p>
          <a:p>
            <a:pPr lvl="2"/>
            <a:r>
              <a:rPr lang="en-US" dirty="0"/>
              <a:t>O</a:t>
            </a:r>
            <a:r>
              <a:rPr lang="en-US" dirty="0" smtClean="0"/>
              <a:t>iling conditions – How much oil, type of oil?</a:t>
            </a:r>
          </a:p>
          <a:p>
            <a:pPr lvl="2"/>
            <a:r>
              <a:rPr lang="en-US" dirty="0"/>
              <a:t>L</a:t>
            </a:r>
            <a:r>
              <a:rPr lang="en-US" dirty="0" smtClean="0"/>
              <a:t>ogistics – How does the clean up crew access the area? When?</a:t>
            </a:r>
          </a:p>
          <a:p>
            <a:pPr lvl="2"/>
            <a:r>
              <a:rPr lang="en-US" dirty="0"/>
              <a:t>N</a:t>
            </a:r>
            <a:r>
              <a:rPr lang="en-US" dirty="0" smtClean="0"/>
              <a:t>eed </a:t>
            </a:r>
            <a:r>
              <a:rPr lang="en-US" dirty="0"/>
              <a:t>for </a:t>
            </a:r>
            <a:r>
              <a:rPr lang="en-US" dirty="0" smtClean="0"/>
              <a:t>cleanup – Does this area need clean up?</a:t>
            </a:r>
          </a:p>
          <a:p>
            <a:pPr lvl="1"/>
            <a:r>
              <a:rPr lang="en-US" dirty="0" smtClean="0"/>
              <a:t>Collect chemical data</a:t>
            </a:r>
          </a:p>
          <a:p>
            <a:pPr lvl="2"/>
            <a:r>
              <a:rPr lang="en-US" dirty="0" smtClean="0"/>
              <a:t>Hydrocarbon fingerprint data</a:t>
            </a:r>
          </a:p>
          <a:p>
            <a:pPr lvl="3"/>
            <a:r>
              <a:rPr lang="en-US" dirty="0" smtClean="0"/>
              <a:t>Water</a:t>
            </a:r>
          </a:p>
          <a:p>
            <a:pPr lvl="3"/>
            <a:r>
              <a:rPr lang="en-US" dirty="0" smtClean="0"/>
              <a:t>Sediment</a:t>
            </a:r>
          </a:p>
          <a:p>
            <a:pPr lvl="1"/>
            <a:r>
              <a:rPr lang="en-US" dirty="0" smtClean="0"/>
              <a:t>Identify clean up strategy</a:t>
            </a:r>
          </a:p>
          <a:p>
            <a:pPr lvl="1"/>
            <a:r>
              <a:rPr lang="en-US" dirty="0" smtClean="0"/>
              <a:t>Identify resources at risk</a:t>
            </a:r>
          </a:p>
          <a:p>
            <a:pPr lvl="2"/>
            <a:r>
              <a:rPr lang="en-US" dirty="0" smtClean="0"/>
              <a:t>Habitat</a:t>
            </a:r>
          </a:p>
          <a:p>
            <a:pPr lvl="2"/>
            <a:r>
              <a:rPr lang="en-US" dirty="0" smtClean="0"/>
              <a:t>Population</a:t>
            </a:r>
          </a:p>
          <a:p>
            <a:pPr lvl="2"/>
            <a:endParaRPr lang="en-US" dirty="0"/>
          </a:p>
          <a:p>
            <a:pPr lvl="2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313" y="3504187"/>
            <a:ext cx="4255819" cy="303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351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- Containment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43052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Oil Containment Technology - Booming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6" name="Picture 5" descr="boom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88333" y="1500326"/>
            <a:ext cx="3430402" cy="2324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9639" y="4002304"/>
            <a:ext cx="3419096" cy="22793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80" r="13032" b="6657"/>
          <a:stretch/>
        </p:blipFill>
        <p:spPr>
          <a:xfrm>
            <a:off x="4900474" y="4002304"/>
            <a:ext cx="3418235" cy="22793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6753" y="1500326"/>
            <a:ext cx="3341956" cy="23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0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950" y="161925"/>
            <a:ext cx="8677275" cy="895350"/>
          </a:xfrm>
        </p:spPr>
        <p:txBody>
          <a:bodyPr/>
          <a:lstStyle/>
          <a:p>
            <a:r>
              <a:rPr lang="en-GB" dirty="0" smtClean="0"/>
              <a:t>Spill Response - Collection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5538" y="1057275"/>
            <a:ext cx="8299450" cy="443052"/>
          </a:xfrm>
        </p:spPr>
        <p:txBody>
          <a:bodyPr/>
          <a:lstStyle/>
          <a:p>
            <a:pPr marL="0" lvl="1" indent="0">
              <a:buNone/>
            </a:pPr>
            <a:r>
              <a:rPr lang="en-GB" sz="2400" dirty="0" smtClean="0"/>
              <a:t>Oil Collection Technology - </a:t>
            </a:r>
            <a:r>
              <a:rPr lang="en-US" sz="2400" dirty="0" smtClean="0"/>
              <a:t>Skimming</a:t>
            </a:r>
            <a:endParaRPr lang="en-US" dirty="0"/>
          </a:p>
          <a:p>
            <a:pPr lvl="2"/>
            <a:endParaRPr lang="en-GB" dirty="0"/>
          </a:p>
        </p:txBody>
      </p:sp>
      <p:pic>
        <p:nvPicPr>
          <p:cNvPr id="1026" name="Picture 2" descr="http://t1.gstatic.com/images?q=tbn:ANd9GcSl-cdQXjQ_xcyH7ZyB8IuBWyRfeYgn8x7P10nhadrCMuKsIG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070" y="1500327"/>
            <a:ext cx="3043110" cy="227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.nauticexpo.com/images_ne/photo-g/multiple-brush-oil-skimmer-44254-4209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2336" y="1500326"/>
            <a:ext cx="3144398" cy="21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directindustry.com/images_di/photo-g/belt-oil-skimmer-33239-24517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407" y="3904012"/>
            <a:ext cx="2342436" cy="241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776" y="3971137"/>
            <a:ext cx="3043518" cy="228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74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M template v17">
  <a:themeElements>
    <a:clrScheme name="ERM_1">
      <a:dk1>
        <a:srgbClr val="666F74"/>
      </a:dk1>
      <a:lt1>
        <a:sysClr val="window" lastClr="FFFFFF"/>
      </a:lt1>
      <a:dk2>
        <a:srgbClr val="003362"/>
      </a:dk2>
      <a:lt2>
        <a:srgbClr val="FFFFFF"/>
      </a:lt2>
      <a:accent1>
        <a:srgbClr val="007A5F"/>
      </a:accent1>
      <a:accent2>
        <a:srgbClr val="B1A800"/>
      </a:accent2>
      <a:accent3>
        <a:srgbClr val="D28700"/>
      </a:accent3>
      <a:accent4>
        <a:srgbClr val="C40043"/>
      </a:accent4>
      <a:accent5>
        <a:srgbClr val="008DD6"/>
      </a:accent5>
      <a:accent6>
        <a:srgbClr val="6A83B2"/>
      </a:accent6>
      <a:hlink>
        <a:srgbClr val="666F74"/>
      </a:hlink>
      <a:folHlink>
        <a:srgbClr val="666F74"/>
      </a:folHlink>
    </a:clrScheme>
    <a:fontScheme name="ERM_1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r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5D3162439FD6B45905BF2CD855F90E9" ma:contentTypeVersion="0" ma:contentTypeDescription="Crear nuevo documento." ma:contentTypeScope="" ma:versionID="80f846e1bb57c185489cb87f137d66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003a7f0c3253a501f94ede70caf17e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943747B3B78A4684347FD16D44B3A1" ma:contentTypeVersion="4" ma:contentTypeDescription="Create a new document." ma:contentTypeScope="" ma:versionID="ac87cc252ceb284501ef24afc8b33b9e">
  <xsd:schema xmlns:xsd="http://www.w3.org/2001/XMLSchema" xmlns:xs="http://www.w3.org/2001/XMLSchema" xmlns:p="http://schemas.microsoft.com/office/2006/metadata/properties" xmlns:ns2="91325bb5-a14c-4664-8b7e-1622ed53eec7" targetNamespace="http://schemas.microsoft.com/office/2006/metadata/properties" ma:root="true" ma:fieldsID="ffe218a44c2a30e4b21299098c5642fd" ns2:_="">
    <xsd:import namespace="91325bb5-a14c-4664-8b7e-1622ed53eec7"/>
    <xsd:element name="properties">
      <xsd:complexType>
        <xsd:sequence>
          <xsd:element name="documentManagement">
            <xsd:complexType>
              <xsd:all>
                <xsd:element ref="ns2:Softwar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325bb5-a14c-4664-8b7e-1622ed53eec7" elementFormDefault="qualified">
    <xsd:import namespace="http://schemas.microsoft.com/office/2006/documentManagement/types"/>
    <xsd:import namespace="http://schemas.microsoft.com/office/infopath/2007/PartnerControls"/>
    <xsd:element name="Software" ma:index="8" nillable="true" ma:displayName="Software" ma:default="PowerPoint 2010" ma:format="Dropdown" ma:internalName="Software">
      <xsd:simpleType>
        <xsd:restriction base="dms:Choice">
          <xsd:enumeration value="PowerPoint 2010"/>
          <xsd:enumeration value="PowerPoint 2003/2007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D400A6-B4E9-41CE-BDF2-B6977B808F2B}"/>
</file>

<file path=customXml/itemProps2.xml><?xml version="1.0" encoding="utf-8"?>
<ds:datastoreItem xmlns:ds="http://schemas.openxmlformats.org/officeDocument/2006/customXml" ds:itemID="{81C9960D-3BE5-4EAD-A701-DC2D50DEBCAB}"/>
</file>

<file path=customXml/itemProps3.xml><?xml version="1.0" encoding="utf-8"?>
<ds:datastoreItem xmlns:ds="http://schemas.openxmlformats.org/officeDocument/2006/customXml" ds:itemID="{40469B0D-AC35-4314-8C03-252554A2F4F5}"/>
</file>

<file path=customXml/itemProps4.xml><?xml version="1.0" encoding="utf-8"?>
<ds:datastoreItem xmlns:ds="http://schemas.openxmlformats.org/officeDocument/2006/customXml" ds:itemID="{62AB0FB1-FAE5-4399-BF5D-64C414F7F6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325bb5-a14c-4664-8b7e-1622ed53ee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ERM template v17</Template>
  <TotalTime>466</TotalTime>
  <Words>452</Words>
  <Application>Microsoft Office PowerPoint</Application>
  <PresentationFormat>Presentación en pantalla (4:3)</PresentationFormat>
  <Paragraphs>110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ERM template v17</vt:lpstr>
      <vt:lpstr>Contingency Management in Wetlands</vt:lpstr>
      <vt:lpstr>Contingencies for Impacts</vt:lpstr>
      <vt:lpstr>Oil Spill Response</vt:lpstr>
      <vt:lpstr>Spill Response Basics</vt:lpstr>
      <vt:lpstr>Spill Response - Command Structure</vt:lpstr>
      <vt:lpstr>Deepwater Horizon ICS</vt:lpstr>
      <vt:lpstr>Spill Response - SCAT </vt:lpstr>
      <vt:lpstr>Spill Response - Containment </vt:lpstr>
      <vt:lpstr>Spill Response - Collection </vt:lpstr>
      <vt:lpstr>Spill Response – Other Methods </vt:lpstr>
      <vt:lpstr>Spill Response - Dispersants</vt:lpstr>
      <vt:lpstr>Spill Response – In-Situ Burning </vt:lpstr>
      <vt:lpstr>Erosion Control</vt:lpstr>
      <vt:lpstr>Erosion Control - Wetland</vt:lpstr>
      <vt:lpstr>Erosion Control - Wetland</vt:lpstr>
      <vt:lpstr>Conclusions</vt:lpstr>
      <vt:lpstr>Effects on Wetland Function or Service</vt:lpstr>
      <vt:lpstr>Diapositiva 18</vt:lpstr>
    </vt:vector>
  </TitlesOfParts>
  <Company>ERM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Impacts of Hydrocarbon Activities on Wetlands</dc:title>
  <dc:creator>Paul Krause</dc:creator>
  <dc:description>ANH Workshop 2012</dc:description>
  <cp:lastModifiedBy>ana.sanchez</cp:lastModifiedBy>
  <cp:revision>55</cp:revision>
  <dcterms:created xsi:type="dcterms:W3CDTF">2012-04-02T12:05:24Z</dcterms:created>
  <dcterms:modified xsi:type="dcterms:W3CDTF">2012-11-26T23:05:20Z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0x01010035D3162439FD6B45905BF2CD855F90E9</vt:lpwstr>
  </property>
  <property fmtid="{D5CDD505-2E9C-101B-9397-08002B2CF9AE}" pid="3" name="_TemplateID">
    <vt:lpwstr>TC103382681033</vt:lpwstr>
  </property>
  <property fmtid="{D5CDD505-2E9C-101B-9397-08002B2CF9AE}" pid="4" name="Order">
    <vt:r8>1200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Tipo de Documento">
    <vt:lpwstr>Presentaciones</vt:lpwstr>
  </property>
  <property fmtid="{D5CDD505-2E9C-101B-9397-08002B2CF9AE}" pid="10" name="TemplateUrl">
    <vt:lpwstr/>
  </property>
</Properties>
</file>