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5"/>
  </p:sldMasterIdLst>
  <p:notesMasterIdLst>
    <p:notesMasterId r:id="rId21"/>
  </p:notesMasterIdLst>
  <p:handoutMasterIdLst>
    <p:handoutMasterId r:id="rId22"/>
  </p:handoutMasterIdLst>
  <p:sldIdLst>
    <p:sldId id="392" r:id="rId6"/>
    <p:sldId id="411" r:id="rId7"/>
    <p:sldId id="413" r:id="rId8"/>
    <p:sldId id="416" r:id="rId9"/>
    <p:sldId id="414" r:id="rId10"/>
    <p:sldId id="419" r:id="rId11"/>
    <p:sldId id="417" r:id="rId12"/>
    <p:sldId id="418" r:id="rId13"/>
    <p:sldId id="420" r:id="rId14"/>
    <p:sldId id="415" r:id="rId15"/>
    <p:sldId id="421" r:id="rId16"/>
    <p:sldId id="422" r:id="rId17"/>
    <p:sldId id="423" r:id="rId18"/>
    <p:sldId id="424" r:id="rId19"/>
    <p:sldId id="42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 initials="C" lastIdx="23" clrIdx="0"/>
  <p:cmAuthor id="1" name="Carl Wakeman" initials="C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CCE4DF"/>
    <a:srgbClr val="FFFFFF"/>
    <a:srgbClr val="666F74"/>
    <a:srgbClr val="008DD6"/>
    <a:srgbClr val="B1A800"/>
    <a:srgbClr val="AD9B51"/>
    <a:srgbClr val="F1F6DB"/>
    <a:srgbClr val="BED600"/>
    <a:srgbClr val="83005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688" autoAdjust="0"/>
    <p:restoredTop sz="90249" autoAdjust="0"/>
  </p:normalViewPr>
  <p:slideViewPr>
    <p:cSldViewPr snapToGrid="0" snapToObjects="1" showGuides="1">
      <p:cViewPr>
        <p:scale>
          <a:sx n="70" d="100"/>
          <a:sy n="70" d="100"/>
        </p:scale>
        <p:origin x="-894" y="-708"/>
      </p:cViewPr>
      <p:guideLst>
        <p:guide orient="horz" pos="147"/>
        <p:guide orient="horz" pos="2361"/>
        <p:guide orient="horz" pos="102"/>
        <p:guide orient="horz" pos="2409"/>
        <p:guide orient="horz" pos="4199"/>
        <p:guide orient="horz" pos="666"/>
        <p:guide orient="horz" pos="3682"/>
        <p:guide orient="horz" pos="3433"/>
        <p:guide orient="horz" pos="1635"/>
        <p:guide pos="2869"/>
        <p:guide pos="5614"/>
        <p:guide pos="148"/>
        <p:guide pos="102"/>
        <p:guide pos="5665"/>
        <p:guide pos="386"/>
        <p:guide pos="3454"/>
        <p:guide pos="2309"/>
        <p:guide pos="705"/>
      </p:guideLst>
    </p:cSldViewPr>
  </p:slideViewPr>
  <p:outlineViewPr>
    <p:cViewPr>
      <p:scale>
        <a:sx n="33" d="100"/>
        <a:sy n="33" d="100"/>
      </p:scale>
      <p:origin x="0" y="1368"/>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p:scale>
          <a:sx n="75" d="100"/>
          <a:sy n="75" d="100"/>
        </p:scale>
        <p:origin x="-2430" y="4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27"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46E83F-9A4A-4D93-8B6D-4B8112BE3F6C}" type="datetimeFigureOut">
              <a:rPr lang="en-GB" smtClean="0">
                <a:latin typeface="Arial" pitchFamily="34" charset="0"/>
              </a:rPr>
              <a:pPr/>
              <a:t>26/11/2012</a:t>
            </a:fld>
            <a:endParaRPr lang="en-GB"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31AA20-D3B9-4627-89F6-10F08E267625}" type="slidenum">
              <a:rPr lang="en-GB" smtClean="0">
                <a:latin typeface="Arial" pitchFamily="34" charset="0"/>
              </a:rPr>
              <a:pPr/>
              <a:t>‹Nº›</a:t>
            </a:fld>
            <a:endParaRPr lang="en-GB" dirty="0">
              <a:latin typeface="Arial" pitchFamily="34" charset="0"/>
            </a:endParaRPr>
          </a:p>
        </p:txBody>
      </p:sp>
    </p:spTree>
    <p:extLst>
      <p:ext uri="{BB962C8B-B14F-4D97-AF65-F5344CB8AC3E}">
        <p14:creationId xmlns:p14="http://schemas.microsoft.com/office/powerpoint/2010/main" xmlns="" val="3089029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17BF77A4-95C4-49A7-B18D-D234C078783D}" type="datetimeFigureOut">
              <a:rPr lang="en-US" smtClean="0"/>
              <a:pPr/>
              <a:t>11/26/2012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D7F40DFA-B482-4AD0-A536-856EB395CEAD}" type="slidenum">
              <a:rPr lang="en-US" smtClean="0"/>
              <a:pPr/>
              <a:t>‹Nº›</a:t>
            </a:fld>
            <a:endParaRPr lang="en-US" dirty="0"/>
          </a:p>
        </p:txBody>
      </p:sp>
    </p:spTree>
    <p:extLst>
      <p:ext uri="{BB962C8B-B14F-4D97-AF65-F5344CB8AC3E}">
        <p14:creationId xmlns:p14="http://schemas.microsoft.com/office/powerpoint/2010/main" xmlns="" val="344480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F40DFA-B482-4AD0-A536-856EB395CEAD}" type="slidenum">
              <a:rPr lang="en-US" smtClean="0"/>
              <a:pPr/>
              <a:t>1</a:t>
            </a:fld>
            <a:endParaRPr lang="en-US" dirty="0"/>
          </a:p>
        </p:txBody>
      </p:sp>
    </p:spTree>
    <p:extLst>
      <p:ext uri="{BB962C8B-B14F-4D97-AF65-F5344CB8AC3E}">
        <p14:creationId xmlns:p14="http://schemas.microsoft.com/office/powerpoint/2010/main" xmlns="" val="2538262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eneric Front Cover">
    <p:spTree>
      <p:nvGrpSpPr>
        <p:cNvPr id="1" name=""/>
        <p:cNvGrpSpPr/>
        <p:nvPr/>
      </p:nvGrpSpPr>
      <p:grpSpPr>
        <a:xfrm>
          <a:off x="0" y="0"/>
          <a:ext cx="0" cy="0"/>
          <a:chOff x="0" y="0"/>
          <a:chExt cx="0" cy="0"/>
        </a:xfrm>
      </p:grpSpPr>
      <p:pic>
        <p:nvPicPr>
          <p:cNvPr id="4098" name="Picture 2" descr="G:\ERM\Presentation template\Graphics\Covers and dividers\Butterfly hatching.jpg"/>
          <p:cNvPicPr>
            <a:picLocks noChangeAspect="1" noChangeArrowheads="1"/>
          </p:cNvPicPr>
          <p:nvPr userDrawn="1"/>
        </p:nvPicPr>
        <p:blipFill>
          <a:blip r:embed="rId2"/>
          <a:srcRect t="13210" b="36759"/>
          <a:stretch>
            <a:fillRect/>
          </a:stretch>
        </p:blipFill>
        <p:spPr bwMode="auto">
          <a:xfrm>
            <a:off x="1" y="0"/>
            <a:ext cx="9144000" cy="6858001"/>
          </a:xfrm>
          <a:prstGeom prst="rect">
            <a:avLst/>
          </a:prstGeom>
          <a:noFill/>
        </p:spPr>
      </p:pic>
      <p:sp>
        <p:nvSpPr>
          <p:cNvPr id="10" name="Freeform 9"/>
          <p:cNvSpPr>
            <a:spLocks/>
          </p:cNvSpPr>
          <p:nvPr userDrawn="1"/>
        </p:nvSpPr>
        <p:spPr bwMode="auto">
          <a:xfrm>
            <a:off x="0" y="2489536"/>
            <a:ext cx="9144000" cy="4377121"/>
          </a:xfrm>
          <a:custGeom>
            <a:avLst/>
            <a:gdLst/>
            <a:ahLst/>
            <a:cxnLst/>
            <a:rect l="l" t="t" r="r" b="b"/>
            <a:pathLst>
              <a:path w="9144000" h="4377121">
                <a:moveTo>
                  <a:pt x="0" y="0"/>
                </a:moveTo>
                <a:cubicBezTo>
                  <a:pt x="1096196" y="1875638"/>
                  <a:pt x="2824137" y="3458111"/>
                  <a:pt x="5203842" y="3471290"/>
                </a:cubicBezTo>
                <a:cubicBezTo>
                  <a:pt x="7316304" y="3483357"/>
                  <a:pt x="8493383" y="2533663"/>
                  <a:pt x="9144000" y="1555314"/>
                </a:cubicBezTo>
                <a:lnTo>
                  <a:pt x="9144000" y="4377121"/>
                </a:lnTo>
                <a:lnTo>
                  <a:pt x="0" y="4377121"/>
                </a:lnTo>
                <a:close/>
              </a:path>
            </a:pathLst>
          </a:custGeom>
          <a:solidFill>
            <a:schemeClr val="bg1"/>
          </a:solidFill>
          <a:ln w="1143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Title 1"/>
          <p:cNvSpPr>
            <a:spLocks noGrp="1"/>
          </p:cNvSpPr>
          <p:nvPr userDrawn="1">
            <p:ph type="ctrTitle" hasCustomPrompt="1"/>
          </p:nvPr>
        </p:nvSpPr>
        <p:spPr bwMode="white">
          <a:xfrm>
            <a:off x="234949" y="235224"/>
            <a:ext cx="8673069" cy="956489"/>
          </a:xfrm>
        </p:spPr>
        <p:txBody>
          <a:bodyPr lIns="0" tIns="0" rIns="0" bIns="0" anchor="b"/>
          <a:lstStyle>
            <a:lvl1pPr marL="0" algn="l" defTabSz="914400" rtl="0" eaLnBrk="1" fontAlgn="base" latinLnBrk="0" hangingPunct="1">
              <a:lnSpc>
                <a:spcPct val="90000"/>
              </a:lnSpc>
              <a:spcBef>
                <a:spcPct val="0"/>
              </a:spcBef>
              <a:spcAft>
                <a:spcPct val="0"/>
              </a:spcAft>
              <a:defRPr lang="en-GB" sz="4000" kern="1200" dirty="0">
                <a:solidFill>
                  <a:schemeClr val="bg1"/>
                </a:solidFill>
                <a:latin typeface="+mj-lt"/>
                <a:ea typeface="+mn-ea"/>
                <a:cs typeface="+mn-cs"/>
              </a:defRPr>
            </a:lvl1pPr>
          </a:lstStyle>
          <a:p>
            <a:r>
              <a:rPr lang="en-US" dirty="0" smtClean="0"/>
              <a:t>Cover title</a:t>
            </a:r>
            <a:endParaRPr lang="en-GB" dirty="0"/>
          </a:p>
        </p:txBody>
      </p:sp>
      <p:sp>
        <p:nvSpPr>
          <p:cNvPr id="3" name="Subtitle 2"/>
          <p:cNvSpPr>
            <a:spLocks noGrp="1"/>
          </p:cNvSpPr>
          <p:nvPr userDrawn="1">
            <p:ph type="subTitle" idx="1" hasCustomPrompt="1"/>
          </p:nvPr>
        </p:nvSpPr>
        <p:spPr bwMode="white">
          <a:xfrm>
            <a:off x="234950" y="1222211"/>
            <a:ext cx="8673068" cy="661680"/>
          </a:xfrm>
          <a:prstGeom prst="rect">
            <a:avLst/>
          </a:prstGeom>
        </p:spPr>
        <p:txBody>
          <a:bodyPr>
            <a:normAutofit/>
          </a:bodyPr>
          <a:lstStyle>
            <a:lvl1pPr marL="0" indent="0" algn="l" defTabSz="914400" rtl="0" eaLnBrk="1" fontAlgn="base" latinLnBrk="0" hangingPunct="1">
              <a:lnSpc>
                <a:spcPct val="100000"/>
              </a:lnSpc>
              <a:spcBef>
                <a:spcPct val="40000"/>
              </a:spcBef>
              <a:spcAft>
                <a:spcPct val="0"/>
              </a:spcAft>
              <a:buFontTx/>
              <a:buNone/>
              <a:defRPr lang="en-GB" sz="22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 style</a:t>
            </a:r>
            <a:endParaRPr lang="en-GB" dirty="0"/>
          </a:p>
        </p:txBody>
      </p:sp>
      <p:sp>
        <p:nvSpPr>
          <p:cNvPr id="13" name="TextBox 12"/>
          <p:cNvSpPr txBox="1"/>
          <p:nvPr userDrawn="1"/>
        </p:nvSpPr>
        <p:spPr>
          <a:xfrm>
            <a:off x="234950" y="6504706"/>
            <a:ext cx="4491390" cy="230832"/>
          </a:xfrm>
          <a:prstGeom prst="rect">
            <a:avLst/>
          </a:prstGeom>
          <a:noFill/>
        </p:spPr>
        <p:txBody>
          <a:bodyPr wrap="square" lIns="0" rIns="0" rtlCol="0">
            <a:spAutoFit/>
          </a:bodyPr>
          <a:lstStyle/>
          <a:p>
            <a:r>
              <a:rPr lang="en-GB" sz="900" i="1" dirty="0" smtClean="0">
                <a:solidFill>
                  <a:schemeClr val="tx1"/>
                </a:solidFill>
              </a:rPr>
              <a:t>The world’s leading sustainability consultancy</a:t>
            </a:r>
          </a:p>
        </p:txBody>
      </p:sp>
      <p:pic>
        <p:nvPicPr>
          <p:cNvPr id="14" name="Picture 31" descr="GLogoLG288"/>
          <p:cNvPicPr>
            <a:picLocks noChangeAspect="1" noChangeArrowheads="1"/>
          </p:cNvPicPr>
          <p:nvPr userDrawn="1"/>
        </p:nvPicPr>
        <p:blipFill>
          <a:blip r:embed="rId3"/>
          <a:srcRect/>
          <a:stretch>
            <a:fillRect/>
          </a:stretch>
        </p:blipFill>
        <p:spPr bwMode="auto">
          <a:xfrm>
            <a:off x="8254093" y="5786660"/>
            <a:ext cx="667657" cy="888778"/>
          </a:xfrm>
          <a:prstGeom prst="rect">
            <a:avLst/>
          </a:prstGeom>
          <a:noFill/>
          <a:ln w="9525">
            <a:noFill/>
            <a:miter lim="800000"/>
            <a:headEnd/>
            <a:tailEnd/>
          </a:ln>
        </p:spPr>
      </p:pic>
      <p:sp>
        <p:nvSpPr>
          <p:cNvPr id="16" name="Text Placeholder 15"/>
          <p:cNvSpPr>
            <a:spLocks noGrp="1"/>
          </p:cNvSpPr>
          <p:nvPr>
            <p:ph type="body" sz="quarter" idx="13" hasCustomPrompt="1"/>
          </p:nvPr>
        </p:nvSpPr>
        <p:spPr>
          <a:xfrm>
            <a:off x="234950" y="5043025"/>
            <a:ext cx="1706561" cy="743635"/>
          </a:xfrm>
          <a:solidFill>
            <a:schemeClr val="tx1"/>
          </a:solidFill>
        </p:spPr>
        <p:txBody>
          <a:bodyPr lIns="36000" tIns="36000" rIns="36000" bIns="36000" anchor="b"/>
          <a:lstStyle>
            <a:lvl1pPr marL="0" marR="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sz="1200">
                <a:solidFill>
                  <a:schemeClr val="bg1"/>
                </a:solidFill>
              </a:defRPr>
            </a:lvl1pPr>
          </a:lstStyle>
          <a:p>
            <a:pPr marL="0" marR="0" lvl="0" indent="0" algn="l" defTabSz="914400" rtl="0" eaLnBrk="1" fontAlgn="auto" latinLnBrk="0" hangingPunct="1">
              <a:lnSpc>
                <a:spcPct val="100000"/>
              </a:lnSpc>
              <a:spcBef>
                <a:spcPts val="1200"/>
              </a:spcBef>
              <a:spcAft>
                <a:spcPts val="0"/>
              </a:spcAft>
              <a:buClr>
                <a:schemeClr val="accent1"/>
              </a:buClr>
              <a:buSzPct val="100000"/>
              <a:buFont typeface="Arial" pitchFamily="34" charset="0"/>
              <a:buNone/>
              <a:tabLst/>
              <a:defRPr/>
            </a:pPr>
            <a:r>
              <a:rPr lang="en-GB" dirty="0" smtClean="0"/>
              <a:t>Client logo area </a:t>
            </a:r>
            <a:br>
              <a:rPr lang="en-GB" dirty="0" smtClean="0"/>
            </a:br>
            <a:r>
              <a:rPr lang="en-GB" dirty="0" smtClean="0"/>
              <a:t>(delete this box)</a:t>
            </a:r>
          </a:p>
        </p:txBody>
      </p:sp>
      <p:sp>
        <p:nvSpPr>
          <p:cNvPr id="15" name="Snip Single Corner Rectangle 14"/>
          <p:cNvSpPr/>
          <p:nvPr userDrawn="1"/>
        </p:nvSpPr>
        <p:spPr>
          <a:xfrm>
            <a:off x="9229296" y="57651"/>
            <a:ext cx="1816886" cy="1772342"/>
          </a:xfrm>
          <a:prstGeom prst="snip1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spAutoFit/>
          </a:bodyPr>
          <a:lstStyle/>
          <a:p>
            <a:pPr algn="l">
              <a:spcBef>
                <a:spcPts val="300"/>
              </a:spcBef>
            </a:pPr>
            <a:r>
              <a:rPr lang="en-GB" sz="1050" b="1" dirty="0" smtClean="0">
                <a:solidFill>
                  <a:schemeClr val="accent1"/>
                </a:solidFill>
              </a:rPr>
              <a:t>Generic Front Cover</a:t>
            </a:r>
          </a:p>
          <a:p>
            <a:pPr algn="l">
              <a:spcBef>
                <a:spcPts val="300"/>
              </a:spcBef>
            </a:pPr>
            <a:r>
              <a:rPr lang="en-GB" sz="900" b="1" dirty="0" smtClean="0">
                <a:solidFill>
                  <a:schemeClr val="tx1"/>
                </a:solidFill>
              </a:rPr>
              <a:t>What’s this layout for?</a:t>
            </a:r>
          </a:p>
          <a:p>
            <a:pPr algn="l">
              <a:spcBef>
                <a:spcPts val="300"/>
              </a:spcBef>
            </a:pPr>
            <a:r>
              <a:rPr lang="en-GB" sz="900" b="0" dirty="0" smtClean="0">
                <a:solidFill>
                  <a:schemeClr val="tx1"/>
                </a:solidFill>
              </a:rPr>
              <a:t>This is the generic slide front cover, but you can also make a selection from the Minerva Slide Front Cover Library or customise your own front cover by using the Custom Cover Slide from the Slide Bank or Basic Slide set.</a:t>
            </a:r>
          </a:p>
        </p:txBody>
      </p:sp>
      <p:grpSp>
        <p:nvGrpSpPr>
          <p:cNvPr id="20" name="Group 19"/>
          <p:cNvGrpSpPr/>
          <p:nvPr userDrawn="1"/>
        </p:nvGrpSpPr>
        <p:grpSpPr>
          <a:xfrm>
            <a:off x="-139516" y="1345757"/>
            <a:ext cx="9393459" cy="4618404"/>
            <a:chOff x="-139516" y="1345757"/>
            <a:chExt cx="9393459" cy="4618404"/>
          </a:xfrm>
        </p:grpSpPr>
        <p:sp>
          <p:nvSpPr>
            <p:cNvPr id="21" name="Freeform 14"/>
            <p:cNvSpPr>
              <a:spLocks/>
            </p:cNvSpPr>
            <p:nvPr/>
          </p:nvSpPr>
          <p:spPr bwMode="auto">
            <a:xfrm>
              <a:off x="-120030" y="1345757"/>
              <a:ext cx="9367478" cy="376455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96"/>
                <a:gd name="connsiteY0" fmla="*/ 0 h 10242"/>
                <a:gd name="connsiteX1" fmla="*/ 5743 w 10096"/>
                <a:gd name="connsiteY1" fmla="*/ 10242 h 10242"/>
                <a:gd name="connsiteX2" fmla="*/ 10096 w 10096"/>
                <a:gd name="connsiteY2" fmla="*/ 4193 h 10242"/>
              </a:gdLst>
              <a:ahLst/>
              <a:cxnLst>
                <a:cxn ang="0">
                  <a:pos x="connsiteX0" y="connsiteY0"/>
                </a:cxn>
                <a:cxn ang="0">
                  <a:pos x="connsiteX1" y="connsiteY1"/>
                </a:cxn>
                <a:cxn ang="0">
                  <a:pos x="connsiteX2" y="connsiteY2"/>
                </a:cxn>
              </a:cxnLst>
              <a:rect l="l" t="t" r="r" b="b"/>
              <a:pathLst>
                <a:path w="10096" h="10242">
                  <a:moveTo>
                    <a:pt x="0" y="0"/>
                  </a:moveTo>
                  <a:cubicBezTo>
                    <a:pt x="150" y="930"/>
                    <a:pt x="1860" y="9903"/>
                    <a:pt x="5743" y="10242"/>
                  </a:cubicBezTo>
                  <a:cubicBezTo>
                    <a:pt x="9262" y="10098"/>
                    <a:pt x="10096" y="4193"/>
                    <a:pt x="10096" y="4193"/>
                  </a:cubicBezTo>
                </a:path>
              </a:pathLst>
            </a:custGeom>
            <a:noFill/>
            <a:ln w="1143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p:nvSpPr>
          <p:spPr bwMode="auto">
            <a:xfrm>
              <a:off x="-139516" y="2225139"/>
              <a:ext cx="9393459" cy="373902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385"/>
                <a:gd name="connsiteX1" fmla="*/ 5743 w 10055"/>
                <a:gd name="connsiteY1" fmla="*/ 10385 h 10385"/>
                <a:gd name="connsiteX2" fmla="*/ 10055 w 10055"/>
                <a:gd name="connsiteY2" fmla="*/ 4578 h 10385"/>
                <a:gd name="connsiteX0" fmla="*/ 0 w 10082"/>
                <a:gd name="connsiteY0" fmla="*/ 0 h 10385"/>
                <a:gd name="connsiteX1" fmla="*/ 5743 w 10082"/>
                <a:gd name="connsiteY1" fmla="*/ 10385 h 10385"/>
                <a:gd name="connsiteX2" fmla="*/ 10082 w 10082"/>
                <a:gd name="connsiteY2" fmla="*/ 4524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24"/>
                <a:gd name="connsiteY0" fmla="*/ 0 h 10528"/>
                <a:gd name="connsiteX1" fmla="*/ 5771 w 10124"/>
                <a:gd name="connsiteY1" fmla="*/ 10528 h 10528"/>
                <a:gd name="connsiteX2" fmla="*/ 10124 w 10124"/>
                <a:gd name="connsiteY2" fmla="*/ 4578 h 10528"/>
              </a:gdLst>
              <a:ahLst/>
              <a:cxnLst>
                <a:cxn ang="0">
                  <a:pos x="connsiteX0" y="connsiteY0"/>
                </a:cxn>
                <a:cxn ang="0">
                  <a:pos x="connsiteX1" y="connsiteY1"/>
                </a:cxn>
                <a:cxn ang="0">
                  <a:pos x="connsiteX2" y="connsiteY2"/>
                </a:cxn>
              </a:cxnLst>
              <a:rect l="l" t="t" r="r" b="b"/>
              <a:pathLst>
                <a:path w="10124" h="10528">
                  <a:moveTo>
                    <a:pt x="0" y="0"/>
                  </a:moveTo>
                  <a:cubicBezTo>
                    <a:pt x="129" y="644"/>
                    <a:pt x="1949" y="10403"/>
                    <a:pt x="5771" y="10528"/>
                  </a:cubicBezTo>
                  <a:cubicBezTo>
                    <a:pt x="9125" y="10456"/>
                    <a:pt x="10124" y="4578"/>
                    <a:pt x="10124" y="4578"/>
                  </a:cubicBezTo>
                </a:path>
              </a:pathLst>
            </a:custGeom>
            <a:noFill/>
            <a:ln w="1143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vider D.Blue_Red">
    <p:spTree>
      <p:nvGrpSpPr>
        <p:cNvPr id="1" name=""/>
        <p:cNvGrpSpPr/>
        <p:nvPr/>
      </p:nvGrpSpPr>
      <p:grpSpPr>
        <a:xfrm>
          <a:off x="0" y="0"/>
          <a:ext cx="0" cy="0"/>
          <a:chOff x="0" y="0"/>
          <a:chExt cx="0" cy="0"/>
        </a:xfrm>
      </p:grpSpPr>
      <p:sp>
        <p:nvSpPr>
          <p:cNvPr id="8" name="Freeform 7"/>
          <p:cNvSpPr>
            <a:spLocks/>
          </p:cNvSpPr>
          <p:nvPr userDrawn="1"/>
        </p:nvSpPr>
        <p:spPr bwMode="auto">
          <a:xfrm>
            <a:off x="0" y="2480880"/>
            <a:ext cx="9144000" cy="4377121"/>
          </a:xfrm>
          <a:custGeom>
            <a:avLst/>
            <a:gdLst/>
            <a:ahLst/>
            <a:cxnLst/>
            <a:rect l="l" t="t" r="r" b="b"/>
            <a:pathLst>
              <a:path w="9144000" h="4377121">
                <a:moveTo>
                  <a:pt x="0" y="0"/>
                </a:moveTo>
                <a:cubicBezTo>
                  <a:pt x="1096196" y="1875638"/>
                  <a:pt x="2824137" y="3458111"/>
                  <a:pt x="5203842" y="3471290"/>
                </a:cubicBezTo>
                <a:cubicBezTo>
                  <a:pt x="7316304" y="3483357"/>
                  <a:pt x="8493383" y="2533663"/>
                  <a:pt x="9144000" y="1555314"/>
                </a:cubicBezTo>
                <a:lnTo>
                  <a:pt x="9144000" y="4377121"/>
                </a:lnTo>
                <a:lnTo>
                  <a:pt x="0" y="4377121"/>
                </a:lnTo>
                <a:close/>
              </a:path>
            </a:pathLst>
          </a:custGeom>
          <a:solidFill>
            <a:schemeClr val="bg1"/>
          </a:solidFill>
          <a:ln w="1143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userDrawn="1">
            <p:ph type="ctrTitle" hasCustomPrompt="1"/>
          </p:nvPr>
        </p:nvSpPr>
        <p:spPr>
          <a:xfrm>
            <a:off x="234949" y="235224"/>
            <a:ext cx="8673069" cy="956489"/>
          </a:xfrm>
        </p:spPr>
        <p:txBody>
          <a:bodyPr lIns="0" tIns="0" rIns="0" bIns="0" anchor="b"/>
          <a:lstStyle>
            <a:lvl1pPr marL="0" algn="l" defTabSz="914400" rtl="0" eaLnBrk="1" fontAlgn="base" latinLnBrk="0" hangingPunct="1">
              <a:lnSpc>
                <a:spcPct val="90000"/>
              </a:lnSpc>
              <a:spcBef>
                <a:spcPct val="0"/>
              </a:spcBef>
              <a:spcAft>
                <a:spcPct val="0"/>
              </a:spcAft>
              <a:defRPr lang="en-GB" sz="4000" kern="1200" dirty="0">
                <a:solidFill>
                  <a:schemeClr val="accent5"/>
                </a:solidFill>
                <a:latin typeface="+mj-lt"/>
                <a:ea typeface="+mn-ea"/>
                <a:cs typeface="+mn-cs"/>
              </a:defRPr>
            </a:lvl1pPr>
          </a:lstStyle>
          <a:p>
            <a:r>
              <a:rPr lang="en-US" dirty="0" smtClean="0"/>
              <a:t>Divider heading</a:t>
            </a:r>
            <a:endParaRPr lang="en-GB" dirty="0"/>
          </a:p>
        </p:txBody>
      </p:sp>
      <p:sp>
        <p:nvSpPr>
          <p:cNvPr id="3" name="Subtitle 2"/>
          <p:cNvSpPr>
            <a:spLocks noGrp="1"/>
          </p:cNvSpPr>
          <p:nvPr userDrawn="1">
            <p:ph type="subTitle" idx="1" hasCustomPrompt="1"/>
          </p:nvPr>
        </p:nvSpPr>
        <p:spPr>
          <a:xfrm>
            <a:off x="234950" y="1222211"/>
            <a:ext cx="8673068" cy="661680"/>
          </a:xfrm>
          <a:prstGeom prst="rect">
            <a:avLst/>
          </a:prstGeom>
        </p:spPr>
        <p:txBody>
          <a:bodyPr>
            <a:normAutofit/>
          </a:bodyPr>
          <a:lstStyle>
            <a:lvl1pPr marL="0" indent="0" algn="l" defTabSz="914400" rtl="0" eaLnBrk="1" fontAlgn="base" latinLnBrk="0" hangingPunct="1">
              <a:lnSpc>
                <a:spcPct val="100000"/>
              </a:lnSpc>
              <a:spcBef>
                <a:spcPct val="40000"/>
              </a:spcBef>
              <a:spcAft>
                <a:spcPct val="0"/>
              </a:spcAft>
              <a:buFontTx/>
              <a:buNone/>
              <a:defRPr lang="en-GB" sz="2200" b="0" kern="1200" dirty="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 style</a:t>
            </a:r>
            <a:endParaRPr lang="en-GB" dirty="0"/>
          </a:p>
        </p:txBody>
      </p:sp>
      <p:sp>
        <p:nvSpPr>
          <p:cNvPr id="13" name="TextBox 12"/>
          <p:cNvSpPr txBox="1"/>
          <p:nvPr userDrawn="1"/>
        </p:nvSpPr>
        <p:spPr>
          <a:xfrm>
            <a:off x="234950" y="6504706"/>
            <a:ext cx="4491390" cy="230832"/>
          </a:xfrm>
          <a:prstGeom prst="rect">
            <a:avLst/>
          </a:prstGeom>
          <a:noFill/>
        </p:spPr>
        <p:txBody>
          <a:bodyPr wrap="square" lIns="0" rIns="0" rtlCol="0">
            <a:spAutoFit/>
          </a:bodyPr>
          <a:lstStyle/>
          <a:p>
            <a:r>
              <a:rPr lang="en-GB" sz="900" i="1" dirty="0" smtClean="0">
                <a:solidFill>
                  <a:schemeClr val="tx1"/>
                </a:solidFill>
              </a:rPr>
              <a:t>The world’s leading sustainability consultancy</a:t>
            </a:r>
          </a:p>
        </p:txBody>
      </p:sp>
      <p:pic>
        <p:nvPicPr>
          <p:cNvPr id="14" name="Picture 31" descr="GLogoLG288"/>
          <p:cNvPicPr>
            <a:picLocks noChangeAspect="1" noChangeArrowheads="1"/>
          </p:cNvPicPr>
          <p:nvPr userDrawn="1"/>
        </p:nvPicPr>
        <p:blipFill>
          <a:blip r:embed="rId2"/>
          <a:srcRect/>
          <a:stretch>
            <a:fillRect/>
          </a:stretch>
        </p:blipFill>
        <p:spPr bwMode="auto">
          <a:xfrm>
            <a:off x="8254093" y="5786660"/>
            <a:ext cx="667657" cy="888778"/>
          </a:xfrm>
          <a:prstGeom prst="rect">
            <a:avLst/>
          </a:prstGeom>
          <a:noFill/>
          <a:ln w="9525">
            <a:noFill/>
            <a:miter lim="800000"/>
            <a:headEnd/>
            <a:tailEnd/>
          </a:ln>
        </p:spPr>
      </p:pic>
      <p:grpSp>
        <p:nvGrpSpPr>
          <p:cNvPr id="10" name="Group 9"/>
          <p:cNvGrpSpPr/>
          <p:nvPr userDrawn="1"/>
        </p:nvGrpSpPr>
        <p:grpSpPr>
          <a:xfrm>
            <a:off x="-139516" y="1345757"/>
            <a:ext cx="9393459" cy="4618404"/>
            <a:chOff x="-139516" y="1345757"/>
            <a:chExt cx="9393459" cy="4618404"/>
          </a:xfrm>
        </p:grpSpPr>
        <p:sp>
          <p:nvSpPr>
            <p:cNvPr id="12" name="Freeform 14"/>
            <p:cNvSpPr>
              <a:spLocks/>
            </p:cNvSpPr>
            <p:nvPr/>
          </p:nvSpPr>
          <p:spPr bwMode="auto">
            <a:xfrm>
              <a:off x="-120030" y="1345757"/>
              <a:ext cx="9367478" cy="376455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96"/>
                <a:gd name="connsiteY0" fmla="*/ 0 h 10242"/>
                <a:gd name="connsiteX1" fmla="*/ 5743 w 10096"/>
                <a:gd name="connsiteY1" fmla="*/ 10242 h 10242"/>
                <a:gd name="connsiteX2" fmla="*/ 10096 w 10096"/>
                <a:gd name="connsiteY2" fmla="*/ 4193 h 10242"/>
              </a:gdLst>
              <a:ahLst/>
              <a:cxnLst>
                <a:cxn ang="0">
                  <a:pos x="connsiteX0" y="connsiteY0"/>
                </a:cxn>
                <a:cxn ang="0">
                  <a:pos x="connsiteX1" y="connsiteY1"/>
                </a:cxn>
                <a:cxn ang="0">
                  <a:pos x="connsiteX2" y="connsiteY2"/>
                </a:cxn>
              </a:cxnLst>
              <a:rect l="l" t="t" r="r" b="b"/>
              <a:pathLst>
                <a:path w="10096" h="10242">
                  <a:moveTo>
                    <a:pt x="0" y="0"/>
                  </a:moveTo>
                  <a:cubicBezTo>
                    <a:pt x="150" y="930"/>
                    <a:pt x="1860" y="9903"/>
                    <a:pt x="5743" y="10242"/>
                  </a:cubicBezTo>
                  <a:cubicBezTo>
                    <a:pt x="9262" y="10098"/>
                    <a:pt x="10096" y="4193"/>
                    <a:pt x="10096" y="4193"/>
                  </a:cubicBezTo>
                </a:path>
              </a:pathLst>
            </a:custGeom>
            <a:noFill/>
            <a:ln w="114300" cap="flat">
              <a:solidFill>
                <a:schemeClr val="tx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139516" y="2225139"/>
              <a:ext cx="9393459" cy="373902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385"/>
                <a:gd name="connsiteX1" fmla="*/ 5743 w 10055"/>
                <a:gd name="connsiteY1" fmla="*/ 10385 h 10385"/>
                <a:gd name="connsiteX2" fmla="*/ 10055 w 10055"/>
                <a:gd name="connsiteY2" fmla="*/ 4578 h 10385"/>
                <a:gd name="connsiteX0" fmla="*/ 0 w 10082"/>
                <a:gd name="connsiteY0" fmla="*/ 0 h 10385"/>
                <a:gd name="connsiteX1" fmla="*/ 5743 w 10082"/>
                <a:gd name="connsiteY1" fmla="*/ 10385 h 10385"/>
                <a:gd name="connsiteX2" fmla="*/ 10082 w 10082"/>
                <a:gd name="connsiteY2" fmla="*/ 4524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24"/>
                <a:gd name="connsiteY0" fmla="*/ 0 h 10528"/>
                <a:gd name="connsiteX1" fmla="*/ 5771 w 10124"/>
                <a:gd name="connsiteY1" fmla="*/ 10528 h 10528"/>
                <a:gd name="connsiteX2" fmla="*/ 10124 w 10124"/>
                <a:gd name="connsiteY2" fmla="*/ 4578 h 10528"/>
              </a:gdLst>
              <a:ahLst/>
              <a:cxnLst>
                <a:cxn ang="0">
                  <a:pos x="connsiteX0" y="connsiteY0"/>
                </a:cxn>
                <a:cxn ang="0">
                  <a:pos x="connsiteX1" y="connsiteY1"/>
                </a:cxn>
                <a:cxn ang="0">
                  <a:pos x="connsiteX2" y="connsiteY2"/>
                </a:cxn>
              </a:cxnLst>
              <a:rect l="l" t="t" r="r" b="b"/>
              <a:pathLst>
                <a:path w="10124" h="10528">
                  <a:moveTo>
                    <a:pt x="0" y="0"/>
                  </a:moveTo>
                  <a:cubicBezTo>
                    <a:pt x="129" y="644"/>
                    <a:pt x="1949" y="10403"/>
                    <a:pt x="5771" y="10528"/>
                  </a:cubicBezTo>
                  <a:cubicBezTo>
                    <a:pt x="9125" y="10456"/>
                    <a:pt x="10124" y="4578"/>
                    <a:pt x="10124" y="4578"/>
                  </a:cubicBezTo>
                </a:path>
              </a:pathLst>
            </a:custGeom>
            <a:noFill/>
            <a:ln w="114300" cap="flat">
              <a:solidFill>
                <a:schemeClr val="accent4"/>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Divider L.Blue_Grey">
    <p:spTree>
      <p:nvGrpSpPr>
        <p:cNvPr id="1" name=""/>
        <p:cNvGrpSpPr/>
        <p:nvPr/>
      </p:nvGrpSpPr>
      <p:grpSpPr>
        <a:xfrm>
          <a:off x="0" y="0"/>
          <a:ext cx="0" cy="0"/>
          <a:chOff x="0" y="0"/>
          <a:chExt cx="0" cy="0"/>
        </a:xfrm>
      </p:grpSpPr>
      <p:sp>
        <p:nvSpPr>
          <p:cNvPr id="8" name="Freeform 7"/>
          <p:cNvSpPr>
            <a:spLocks/>
          </p:cNvSpPr>
          <p:nvPr userDrawn="1"/>
        </p:nvSpPr>
        <p:spPr bwMode="auto">
          <a:xfrm>
            <a:off x="0" y="2480880"/>
            <a:ext cx="9144000" cy="4377121"/>
          </a:xfrm>
          <a:custGeom>
            <a:avLst/>
            <a:gdLst/>
            <a:ahLst/>
            <a:cxnLst/>
            <a:rect l="l" t="t" r="r" b="b"/>
            <a:pathLst>
              <a:path w="9144000" h="4377121">
                <a:moveTo>
                  <a:pt x="0" y="0"/>
                </a:moveTo>
                <a:cubicBezTo>
                  <a:pt x="1096196" y="1875638"/>
                  <a:pt x="2824137" y="3458111"/>
                  <a:pt x="5203842" y="3471290"/>
                </a:cubicBezTo>
                <a:cubicBezTo>
                  <a:pt x="7316304" y="3483357"/>
                  <a:pt x="8493383" y="2533663"/>
                  <a:pt x="9144000" y="1555314"/>
                </a:cubicBezTo>
                <a:lnTo>
                  <a:pt x="9144000" y="4377121"/>
                </a:lnTo>
                <a:lnTo>
                  <a:pt x="0" y="4377121"/>
                </a:lnTo>
                <a:close/>
              </a:path>
            </a:pathLst>
          </a:custGeom>
          <a:solidFill>
            <a:schemeClr val="bg1"/>
          </a:solidFill>
          <a:ln w="1143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userDrawn="1">
            <p:ph type="ctrTitle" hasCustomPrompt="1"/>
          </p:nvPr>
        </p:nvSpPr>
        <p:spPr>
          <a:xfrm>
            <a:off x="234949" y="235224"/>
            <a:ext cx="8673069" cy="956489"/>
          </a:xfrm>
        </p:spPr>
        <p:txBody>
          <a:bodyPr lIns="0" tIns="0" rIns="0" bIns="0" anchor="b"/>
          <a:lstStyle>
            <a:lvl1pPr marL="0" algn="l" defTabSz="914400" rtl="0" eaLnBrk="1" fontAlgn="base" latinLnBrk="0" hangingPunct="1">
              <a:lnSpc>
                <a:spcPct val="90000"/>
              </a:lnSpc>
              <a:spcBef>
                <a:spcPct val="0"/>
              </a:spcBef>
              <a:spcAft>
                <a:spcPct val="0"/>
              </a:spcAft>
              <a:defRPr lang="en-GB" sz="4000" kern="1200" dirty="0">
                <a:solidFill>
                  <a:schemeClr val="accent5"/>
                </a:solidFill>
                <a:latin typeface="+mj-lt"/>
                <a:ea typeface="+mn-ea"/>
                <a:cs typeface="+mn-cs"/>
              </a:defRPr>
            </a:lvl1pPr>
          </a:lstStyle>
          <a:p>
            <a:r>
              <a:rPr lang="en-US" dirty="0" smtClean="0"/>
              <a:t>Divider heading</a:t>
            </a:r>
            <a:endParaRPr lang="en-GB" dirty="0"/>
          </a:p>
        </p:txBody>
      </p:sp>
      <p:sp>
        <p:nvSpPr>
          <p:cNvPr id="3" name="Subtitle 2"/>
          <p:cNvSpPr>
            <a:spLocks noGrp="1"/>
          </p:cNvSpPr>
          <p:nvPr userDrawn="1">
            <p:ph type="subTitle" idx="1" hasCustomPrompt="1"/>
          </p:nvPr>
        </p:nvSpPr>
        <p:spPr>
          <a:xfrm>
            <a:off x="234950" y="1222211"/>
            <a:ext cx="8673068" cy="661680"/>
          </a:xfrm>
          <a:prstGeom prst="rect">
            <a:avLst/>
          </a:prstGeom>
        </p:spPr>
        <p:txBody>
          <a:bodyPr>
            <a:normAutofit/>
          </a:bodyPr>
          <a:lstStyle>
            <a:lvl1pPr marL="0" indent="0" algn="l" defTabSz="914400" rtl="0" eaLnBrk="1" fontAlgn="base" latinLnBrk="0" hangingPunct="1">
              <a:lnSpc>
                <a:spcPct val="100000"/>
              </a:lnSpc>
              <a:spcBef>
                <a:spcPct val="40000"/>
              </a:spcBef>
              <a:spcAft>
                <a:spcPct val="0"/>
              </a:spcAft>
              <a:buFontTx/>
              <a:buNone/>
              <a:defRPr lang="en-GB" sz="2200" b="0" kern="1200" dirty="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 style</a:t>
            </a:r>
            <a:endParaRPr lang="en-GB" dirty="0"/>
          </a:p>
        </p:txBody>
      </p:sp>
      <p:sp>
        <p:nvSpPr>
          <p:cNvPr id="13" name="TextBox 12"/>
          <p:cNvSpPr txBox="1"/>
          <p:nvPr userDrawn="1"/>
        </p:nvSpPr>
        <p:spPr>
          <a:xfrm>
            <a:off x="234950" y="6504706"/>
            <a:ext cx="4491390" cy="230832"/>
          </a:xfrm>
          <a:prstGeom prst="rect">
            <a:avLst/>
          </a:prstGeom>
          <a:noFill/>
        </p:spPr>
        <p:txBody>
          <a:bodyPr wrap="square" lIns="0" rIns="0" rtlCol="0">
            <a:spAutoFit/>
          </a:bodyPr>
          <a:lstStyle/>
          <a:p>
            <a:r>
              <a:rPr lang="en-GB" sz="900" i="1" dirty="0" smtClean="0">
                <a:solidFill>
                  <a:schemeClr val="tx1"/>
                </a:solidFill>
              </a:rPr>
              <a:t>The world’s leading sustainability consultancy</a:t>
            </a:r>
          </a:p>
        </p:txBody>
      </p:sp>
      <p:pic>
        <p:nvPicPr>
          <p:cNvPr id="14" name="Picture 31" descr="GLogoLG288"/>
          <p:cNvPicPr>
            <a:picLocks noChangeAspect="1" noChangeArrowheads="1"/>
          </p:cNvPicPr>
          <p:nvPr userDrawn="1"/>
        </p:nvPicPr>
        <p:blipFill>
          <a:blip r:embed="rId2"/>
          <a:srcRect/>
          <a:stretch>
            <a:fillRect/>
          </a:stretch>
        </p:blipFill>
        <p:spPr bwMode="auto">
          <a:xfrm>
            <a:off x="8254093" y="5786660"/>
            <a:ext cx="667657" cy="888778"/>
          </a:xfrm>
          <a:prstGeom prst="rect">
            <a:avLst/>
          </a:prstGeom>
          <a:noFill/>
          <a:ln w="9525">
            <a:noFill/>
            <a:miter lim="800000"/>
            <a:headEnd/>
            <a:tailEnd/>
          </a:ln>
        </p:spPr>
      </p:pic>
      <p:grpSp>
        <p:nvGrpSpPr>
          <p:cNvPr id="10" name="Group 9"/>
          <p:cNvGrpSpPr/>
          <p:nvPr userDrawn="1"/>
        </p:nvGrpSpPr>
        <p:grpSpPr>
          <a:xfrm>
            <a:off x="-139516" y="1345757"/>
            <a:ext cx="9393459" cy="4618404"/>
            <a:chOff x="-139516" y="1345757"/>
            <a:chExt cx="9393459" cy="4618404"/>
          </a:xfrm>
        </p:grpSpPr>
        <p:sp>
          <p:nvSpPr>
            <p:cNvPr id="12" name="Freeform 14"/>
            <p:cNvSpPr>
              <a:spLocks/>
            </p:cNvSpPr>
            <p:nvPr/>
          </p:nvSpPr>
          <p:spPr bwMode="auto">
            <a:xfrm>
              <a:off x="-120030" y="1345757"/>
              <a:ext cx="9367478" cy="376455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96"/>
                <a:gd name="connsiteY0" fmla="*/ 0 h 10242"/>
                <a:gd name="connsiteX1" fmla="*/ 5743 w 10096"/>
                <a:gd name="connsiteY1" fmla="*/ 10242 h 10242"/>
                <a:gd name="connsiteX2" fmla="*/ 10096 w 10096"/>
                <a:gd name="connsiteY2" fmla="*/ 4193 h 10242"/>
              </a:gdLst>
              <a:ahLst/>
              <a:cxnLst>
                <a:cxn ang="0">
                  <a:pos x="connsiteX0" y="connsiteY0"/>
                </a:cxn>
                <a:cxn ang="0">
                  <a:pos x="connsiteX1" y="connsiteY1"/>
                </a:cxn>
                <a:cxn ang="0">
                  <a:pos x="connsiteX2" y="connsiteY2"/>
                </a:cxn>
              </a:cxnLst>
              <a:rect l="l" t="t" r="r" b="b"/>
              <a:pathLst>
                <a:path w="10096" h="10242">
                  <a:moveTo>
                    <a:pt x="0" y="0"/>
                  </a:moveTo>
                  <a:cubicBezTo>
                    <a:pt x="150" y="930"/>
                    <a:pt x="1860" y="9903"/>
                    <a:pt x="5743" y="10242"/>
                  </a:cubicBezTo>
                  <a:cubicBezTo>
                    <a:pt x="9262" y="10098"/>
                    <a:pt x="10096" y="4193"/>
                    <a:pt x="10096" y="4193"/>
                  </a:cubicBezTo>
                </a:path>
              </a:pathLst>
            </a:custGeom>
            <a:noFill/>
            <a:ln w="114300" cap="flat">
              <a:solidFill>
                <a:schemeClr val="accent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139516" y="2225139"/>
              <a:ext cx="9393459" cy="373902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385"/>
                <a:gd name="connsiteX1" fmla="*/ 5743 w 10055"/>
                <a:gd name="connsiteY1" fmla="*/ 10385 h 10385"/>
                <a:gd name="connsiteX2" fmla="*/ 10055 w 10055"/>
                <a:gd name="connsiteY2" fmla="*/ 4578 h 10385"/>
                <a:gd name="connsiteX0" fmla="*/ 0 w 10082"/>
                <a:gd name="connsiteY0" fmla="*/ 0 h 10385"/>
                <a:gd name="connsiteX1" fmla="*/ 5743 w 10082"/>
                <a:gd name="connsiteY1" fmla="*/ 10385 h 10385"/>
                <a:gd name="connsiteX2" fmla="*/ 10082 w 10082"/>
                <a:gd name="connsiteY2" fmla="*/ 4524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24"/>
                <a:gd name="connsiteY0" fmla="*/ 0 h 10528"/>
                <a:gd name="connsiteX1" fmla="*/ 5771 w 10124"/>
                <a:gd name="connsiteY1" fmla="*/ 10528 h 10528"/>
                <a:gd name="connsiteX2" fmla="*/ 10124 w 10124"/>
                <a:gd name="connsiteY2" fmla="*/ 4578 h 10528"/>
              </a:gdLst>
              <a:ahLst/>
              <a:cxnLst>
                <a:cxn ang="0">
                  <a:pos x="connsiteX0" y="connsiteY0"/>
                </a:cxn>
                <a:cxn ang="0">
                  <a:pos x="connsiteX1" y="connsiteY1"/>
                </a:cxn>
                <a:cxn ang="0">
                  <a:pos x="connsiteX2" y="connsiteY2"/>
                </a:cxn>
              </a:cxnLst>
              <a:rect l="l" t="t" r="r" b="b"/>
              <a:pathLst>
                <a:path w="10124" h="10528">
                  <a:moveTo>
                    <a:pt x="0" y="0"/>
                  </a:moveTo>
                  <a:cubicBezTo>
                    <a:pt x="129" y="644"/>
                    <a:pt x="1949" y="10403"/>
                    <a:pt x="5771" y="10528"/>
                  </a:cubicBezTo>
                  <a:cubicBezTo>
                    <a:pt x="9125" y="10456"/>
                    <a:pt x="10124" y="4578"/>
                    <a:pt x="10124" y="4578"/>
                  </a:cubicBezTo>
                </a:path>
              </a:pathLst>
            </a:custGeom>
            <a:noFill/>
            <a:ln w="1143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vider Green_Grey">
    <p:spTree>
      <p:nvGrpSpPr>
        <p:cNvPr id="1" name=""/>
        <p:cNvGrpSpPr/>
        <p:nvPr/>
      </p:nvGrpSpPr>
      <p:grpSpPr>
        <a:xfrm>
          <a:off x="0" y="0"/>
          <a:ext cx="0" cy="0"/>
          <a:chOff x="0" y="0"/>
          <a:chExt cx="0" cy="0"/>
        </a:xfrm>
      </p:grpSpPr>
      <p:sp>
        <p:nvSpPr>
          <p:cNvPr id="8" name="Freeform 7"/>
          <p:cNvSpPr>
            <a:spLocks/>
          </p:cNvSpPr>
          <p:nvPr userDrawn="1"/>
        </p:nvSpPr>
        <p:spPr bwMode="auto">
          <a:xfrm>
            <a:off x="0" y="2480880"/>
            <a:ext cx="9144000" cy="4377121"/>
          </a:xfrm>
          <a:custGeom>
            <a:avLst/>
            <a:gdLst/>
            <a:ahLst/>
            <a:cxnLst/>
            <a:rect l="l" t="t" r="r" b="b"/>
            <a:pathLst>
              <a:path w="9144000" h="4377121">
                <a:moveTo>
                  <a:pt x="0" y="0"/>
                </a:moveTo>
                <a:cubicBezTo>
                  <a:pt x="1096196" y="1875638"/>
                  <a:pt x="2824137" y="3458111"/>
                  <a:pt x="5203842" y="3471290"/>
                </a:cubicBezTo>
                <a:cubicBezTo>
                  <a:pt x="7316304" y="3483357"/>
                  <a:pt x="8493383" y="2533663"/>
                  <a:pt x="9144000" y="1555314"/>
                </a:cubicBezTo>
                <a:lnTo>
                  <a:pt x="9144000" y="4377121"/>
                </a:lnTo>
                <a:lnTo>
                  <a:pt x="0" y="4377121"/>
                </a:lnTo>
                <a:close/>
              </a:path>
            </a:pathLst>
          </a:custGeom>
          <a:solidFill>
            <a:schemeClr val="bg1"/>
          </a:solidFill>
          <a:ln w="1143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userDrawn="1">
            <p:ph type="ctrTitle" hasCustomPrompt="1"/>
          </p:nvPr>
        </p:nvSpPr>
        <p:spPr>
          <a:xfrm>
            <a:off x="234949" y="235224"/>
            <a:ext cx="8673069" cy="956489"/>
          </a:xfrm>
        </p:spPr>
        <p:txBody>
          <a:bodyPr lIns="0" tIns="0" rIns="0" bIns="0" anchor="b"/>
          <a:lstStyle>
            <a:lvl1pPr marL="0" algn="l" defTabSz="914400" rtl="0" eaLnBrk="1" fontAlgn="base" latinLnBrk="0" hangingPunct="1">
              <a:lnSpc>
                <a:spcPct val="90000"/>
              </a:lnSpc>
              <a:spcBef>
                <a:spcPct val="0"/>
              </a:spcBef>
              <a:spcAft>
                <a:spcPct val="0"/>
              </a:spcAft>
              <a:defRPr lang="en-GB" sz="4000" kern="1200" dirty="0">
                <a:solidFill>
                  <a:schemeClr val="accent5"/>
                </a:solidFill>
                <a:latin typeface="+mj-lt"/>
                <a:ea typeface="+mn-ea"/>
                <a:cs typeface="+mn-cs"/>
              </a:defRPr>
            </a:lvl1pPr>
          </a:lstStyle>
          <a:p>
            <a:r>
              <a:rPr lang="en-US" dirty="0" smtClean="0"/>
              <a:t>Divider heading</a:t>
            </a:r>
            <a:endParaRPr lang="en-GB" dirty="0"/>
          </a:p>
        </p:txBody>
      </p:sp>
      <p:sp>
        <p:nvSpPr>
          <p:cNvPr id="3" name="Subtitle 2"/>
          <p:cNvSpPr>
            <a:spLocks noGrp="1"/>
          </p:cNvSpPr>
          <p:nvPr userDrawn="1">
            <p:ph type="subTitle" idx="1" hasCustomPrompt="1"/>
          </p:nvPr>
        </p:nvSpPr>
        <p:spPr>
          <a:xfrm>
            <a:off x="234950" y="1222211"/>
            <a:ext cx="8673068" cy="661680"/>
          </a:xfrm>
          <a:prstGeom prst="rect">
            <a:avLst/>
          </a:prstGeom>
        </p:spPr>
        <p:txBody>
          <a:bodyPr>
            <a:normAutofit/>
          </a:bodyPr>
          <a:lstStyle>
            <a:lvl1pPr marL="0" indent="0" algn="l" defTabSz="914400" rtl="0" eaLnBrk="1" fontAlgn="base" latinLnBrk="0" hangingPunct="1">
              <a:lnSpc>
                <a:spcPct val="100000"/>
              </a:lnSpc>
              <a:spcBef>
                <a:spcPct val="40000"/>
              </a:spcBef>
              <a:spcAft>
                <a:spcPct val="0"/>
              </a:spcAft>
              <a:buFontTx/>
              <a:buNone/>
              <a:defRPr lang="en-GB" sz="2200" b="0" kern="1200" dirty="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 style</a:t>
            </a:r>
            <a:endParaRPr lang="en-GB" dirty="0"/>
          </a:p>
        </p:txBody>
      </p:sp>
      <p:sp>
        <p:nvSpPr>
          <p:cNvPr id="13" name="TextBox 12"/>
          <p:cNvSpPr txBox="1"/>
          <p:nvPr userDrawn="1"/>
        </p:nvSpPr>
        <p:spPr>
          <a:xfrm>
            <a:off x="234950" y="6504706"/>
            <a:ext cx="4491390" cy="230832"/>
          </a:xfrm>
          <a:prstGeom prst="rect">
            <a:avLst/>
          </a:prstGeom>
          <a:noFill/>
        </p:spPr>
        <p:txBody>
          <a:bodyPr wrap="square" lIns="0" rIns="0" rtlCol="0">
            <a:spAutoFit/>
          </a:bodyPr>
          <a:lstStyle/>
          <a:p>
            <a:r>
              <a:rPr lang="en-GB" sz="900" i="1" dirty="0" smtClean="0">
                <a:solidFill>
                  <a:schemeClr val="tx1"/>
                </a:solidFill>
              </a:rPr>
              <a:t>The world’s leading sustainability consultancy</a:t>
            </a:r>
          </a:p>
        </p:txBody>
      </p:sp>
      <p:pic>
        <p:nvPicPr>
          <p:cNvPr id="14" name="Picture 31" descr="GLogoLG288"/>
          <p:cNvPicPr>
            <a:picLocks noChangeAspect="1" noChangeArrowheads="1"/>
          </p:cNvPicPr>
          <p:nvPr userDrawn="1"/>
        </p:nvPicPr>
        <p:blipFill>
          <a:blip r:embed="rId2"/>
          <a:srcRect/>
          <a:stretch>
            <a:fillRect/>
          </a:stretch>
        </p:blipFill>
        <p:spPr bwMode="auto">
          <a:xfrm>
            <a:off x="8254093" y="5786660"/>
            <a:ext cx="667657" cy="888778"/>
          </a:xfrm>
          <a:prstGeom prst="rect">
            <a:avLst/>
          </a:prstGeom>
          <a:noFill/>
          <a:ln w="9525">
            <a:noFill/>
            <a:miter lim="800000"/>
            <a:headEnd/>
            <a:tailEnd/>
          </a:ln>
        </p:spPr>
      </p:pic>
      <p:grpSp>
        <p:nvGrpSpPr>
          <p:cNvPr id="10" name="Group 9"/>
          <p:cNvGrpSpPr/>
          <p:nvPr userDrawn="1"/>
        </p:nvGrpSpPr>
        <p:grpSpPr>
          <a:xfrm>
            <a:off x="-139516" y="1345757"/>
            <a:ext cx="9393459" cy="4618404"/>
            <a:chOff x="-139516" y="1345757"/>
            <a:chExt cx="9393459" cy="4618404"/>
          </a:xfrm>
        </p:grpSpPr>
        <p:sp>
          <p:nvSpPr>
            <p:cNvPr id="12" name="Freeform 14"/>
            <p:cNvSpPr>
              <a:spLocks/>
            </p:cNvSpPr>
            <p:nvPr/>
          </p:nvSpPr>
          <p:spPr bwMode="auto">
            <a:xfrm>
              <a:off x="-120030" y="1345757"/>
              <a:ext cx="9367478" cy="376455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96"/>
                <a:gd name="connsiteY0" fmla="*/ 0 h 10242"/>
                <a:gd name="connsiteX1" fmla="*/ 5743 w 10096"/>
                <a:gd name="connsiteY1" fmla="*/ 10242 h 10242"/>
                <a:gd name="connsiteX2" fmla="*/ 10096 w 10096"/>
                <a:gd name="connsiteY2" fmla="*/ 4193 h 10242"/>
              </a:gdLst>
              <a:ahLst/>
              <a:cxnLst>
                <a:cxn ang="0">
                  <a:pos x="connsiteX0" y="connsiteY0"/>
                </a:cxn>
                <a:cxn ang="0">
                  <a:pos x="connsiteX1" y="connsiteY1"/>
                </a:cxn>
                <a:cxn ang="0">
                  <a:pos x="connsiteX2" y="connsiteY2"/>
                </a:cxn>
              </a:cxnLst>
              <a:rect l="l" t="t" r="r" b="b"/>
              <a:pathLst>
                <a:path w="10096" h="10242">
                  <a:moveTo>
                    <a:pt x="0" y="0"/>
                  </a:moveTo>
                  <a:cubicBezTo>
                    <a:pt x="150" y="930"/>
                    <a:pt x="1860" y="9903"/>
                    <a:pt x="5743" y="10242"/>
                  </a:cubicBezTo>
                  <a:cubicBezTo>
                    <a:pt x="9262" y="10098"/>
                    <a:pt x="10096" y="4193"/>
                    <a:pt x="10096" y="4193"/>
                  </a:cubicBezTo>
                </a:path>
              </a:pathLst>
            </a:custGeom>
            <a:noFill/>
            <a:ln w="1143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139516" y="2225139"/>
              <a:ext cx="9393459" cy="373902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385"/>
                <a:gd name="connsiteX1" fmla="*/ 5743 w 10055"/>
                <a:gd name="connsiteY1" fmla="*/ 10385 h 10385"/>
                <a:gd name="connsiteX2" fmla="*/ 10055 w 10055"/>
                <a:gd name="connsiteY2" fmla="*/ 4578 h 10385"/>
                <a:gd name="connsiteX0" fmla="*/ 0 w 10082"/>
                <a:gd name="connsiteY0" fmla="*/ 0 h 10385"/>
                <a:gd name="connsiteX1" fmla="*/ 5743 w 10082"/>
                <a:gd name="connsiteY1" fmla="*/ 10385 h 10385"/>
                <a:gd name="connsiteX2" fmla="*/ 10082 w 10082"/>
                <a:gd name="connsiteY2" fmla="*/ 4524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24"/>
                <a:gd name="connsiteY0" fmla="*/ 0 h 10528"/>
                <a:gd name="connsiteX1" fmla="*/ 5771 w 10124"/>
                <a:gd name="connsiteY1" fmla="*/ 10528 h 10528"/>
                <a:gd name="connsiteX2" fmla="*/ 10124 w 10124"/>
                <a:gd name="connsiteY2" fmla="*/ 4578 h 10528"/>
              </a:gdLst>
              <a:ahLst/>
              <a:cxnLst>
                <a:cxn ang="0">
                  <a:pos x="connsiteX0" y="connsiteY0"/>
                </a:cxn>
                <a:cxn ang="0">
                  <a:pos x="connsiteX1" y="connsiteY1"/>
                </a:cxn>
                <a:cxn ang="0">
                  <a:pos x="connsiteX2" y="connsiteY2"/>
                </a:cxn>
              </a:cxnLst>
              <a:rect l="l" t="t" r="r" b="b"/>
              <a:pathLst>
                <a:path w="10124" h="10528">
                  <a:moveTo>
                    <a:pt x="0" y="0"/>
                  </a:moveTo>
                  <a:cubicBezTo>
                    <a:pt x="129" y="644"/>
                    <a:pt x="1949" y="10403"/>
                    <a:pt x="5771" y="10528"/>
                  </a:cubicBezTo>
                  <a:cubicBezTo>
                    <a:pt x="9125" y="10456"/>
                    <a:pt x="10124" y="4578"/>
                    <a:pt x="10124" y="4578"/>
                  </a:cubicBezTo>
                </a:path>
              </a:pathLst>
            </a:custGeom>
            <a:noFill/>
            <a:ln w="114300" cap="flat">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 NOT USE Case_stud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‹Nº›</a:t>
            </a:fld>
            <a:endParaRPr lang="en-GB" dirty="0"/>
          </a:p>
        </p:txBody>
      </p:sp>
      <p:sp>
        <p:nvSpPr>
          <p:cNvPr id="7" name="Text Placeholder 6"/>
          <p:cNvSpPr>
            <a:spLocks noGrp="1"/>
          </p:cNvSpPr>
          <p:nvPr>
            <p:ph type="body" sz="quarter" idx="11"/>
          </p:nvPr>
        </p:nvSpPr>
        <p:spPr>
          <a:xfrm>
            <a:off x="3665538" y="1057275"/>
            <a:ext cx="5246687" cy="4787900"/>
          </a:xfrm>
        </p:spPr>
        <p:txBody>
          <a:bodyPr/>
          <a:lstStyle>
            <a:lvl1pPr>
              <a:defRPr sz="14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O NOT USE_Title_Used with manual slide">
    <p:bg>
      <p:bgPr>
        <a:solidFill>
          <a:schemeClr val="bg1">
            <a:lumMod val="85000"/>
          </a:schemeClr>
        </a:solid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9144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“Insert” then choose</a:t>
            </a:r>
            <a:r>
              <a:rPr lang="en-GB" baseline="0" dirty="0" smtClean="0"/>
              <a:t> “</a:t>
            </a:r>
            <a:r>
              <a:rPr lang="en-GB" dirty="0" smtClean="0"/>
              <a:t>Picture” – select your picture.</a:t>
            </a:r>
            <a:br>
              <a:rPr lang="en-GB" dirty="0" smtClean="0"/>
            </a:br>
            <a:r>
              <a:rPr lang="en-GB" dirty="0" smtClean="0"/>
              <a:t>Right click your picture and “Send to back”.</a:t>
            </a:r>
          </a:p>
          <a:p>
            <a:pPr algn="ctr"/>
            <a:endParaRPr lang="en-GB" dirty="0" smtClean="0"/>
          </a:p>
          <a:p>
            <a:pPr algn="ctr"/>
            <a:endParaRPr lang="en-GB" dirty="0" smtClean="0"/>
          </a:p>
          <a:p>
            <a:pPr algn="ctr"/>
            <a:endParaRPr lang="en-GB" dirty="0" smtClean="0"/>
          </a:p>
          <a:p>
            <a:pPr algn="ctr"/>
            <a:endParaRPr lang="en-GB" dirty="0"/>
          </a:p>
        </p:txBody>
      </p:sp>
      <p:sp>
        <p:nvSpPr>
          <p:cNvPr id="2" name="Title 1"/>
          <p:cNvSpPr>
            <a:spLocks noGrp="1"/>
          </p:cNvSpPr>
          <p:nvPr userDrawn="1">
            <p:ph type="ctrTitle" hasCustomPrompt="1"/>
          </p:nvPr>
        </p:nvSpPr>
        <p:spPr bwMode="white">
          <a:xfrm>
            <a:off x="234949" y="235224"/>
            <a:ext cx="8673069" cy="956489"/>
          </a:xfrm>
        </p:spPr>
        <p:txBody>
          <a:bodyPr lIns="0" tIns="0" rIns="0" bIns="0" anchor="b"/>
          <a:lstStyle>
            <a:lvl1pPr marL="0" algn="l" defTabSz="914400" rtl="0" eaLnBrk="1" fontAlgn="base" latinLnBrk="0" hangingPunct="1">
              <a:lnSpc>
                <a:spcPct val="90000"/>
              </a:lnSpc>
              <a:spcBef>
                <a:spcPct val="0"/>
              </a:spcBef>
              <a:spcAft>
                <a:spcPct val="0"/>
              </a:spcAft>
              <a:defRPr lang="en-GB" sz="4000" kern="1200" dirty="0">
                <a:solidFill>
                  <a:schemeClr val="bg1"/>
                </a:solidFill>
                <a:latin typeface="+mj-lt"/>
                <a:ea typeface="+mn-ea"/>
                <a:cs typeface="+mn-cs"/>
              </a:defRPr>
            </a:lvl1pPr>
          </a:lstStyle>
          <a:p>
            <a:r>
              <a:rPr lang="en-US" dirty="0" smtClean="0"/>
              <a:t>Cover title</a:t>
            </a:r>
            <a:endParaRPr lang="en-GB" dirty="0"/>
          </a:p>
        </p:txBody>
      </p:sp>
      <p:sp>
        <p:nvSpPr>
          <p:cNvPr id="3" name="Subtitle 2"/>
          <p:cNvSpPr>
            <a:spLocks noGrp="1"/>
          </p:cNvSpPr>
          <p:nvPr userDrawn="1">
            <p:ph type="subTitle" idx="1" hasCustomPrompt="1"/>
          </p:nvPr>
        </p:nvSpPr>
        <p:spPr bwMode="white">
          <a:xfrm>
            <a:off x="234950" y="1222211"/>
            <a:ext cx="8673068" cy="661680"/>
          </a:xfrm>
          <a:prstGeom prst="rect">
            <a:avLst/>
          </a:prstGeom>
        </p:spPr>
        <p:txBody>
          <a:bodyPr>
            <a:normAutofit/>
          </a:bodyPr>
          <a:lstStyle>
            <a:lvl1pPr marL="0" indent="0" algn="l" defTabSz="914400" rtl="0" eaLnBrk="1" fontAlgn="base" latinLnBrk="0" hangingPunct="1">
              <a:lnSpc>
                <a:spcPct val="100000"/>
              </a:lnSpc>
              <a:spcBef>
                <a:spcPct val="40000"/>
              </a:spcBef>
              <a:spcAft>
                <a:spcPct val="0"/>
              </a:spcAft>
              <a:buFontTx/>
              <a:buNone/>
              <a:defRPr lang="en-GB" sz="22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 style</a:t>
            </a:r>
            <a:endParaRPr lang="en-GB" dirty="0"/>
          </a:p>
        </p:txBody>
      </p:sp>
      <p:sp>
        <p:nvSpPr>
          <p:cNvPr id="13" name="TextBox 12"/>
          <p:cNvSpPr txBox="1"/>
          <p:nvPr userDrawn="1"/>
        </p:nvSpPr>
        <p:spPr>
          <a:xfrm>
            <a:off x="234950" y="6504706"/>
            <a:ext cx="4491390" cy="230832"/>
          </a:xfrm>
          <a:prstGeom prst="rect">
            <a:avLst/>
          </a:prstGeom>
          <a:noFill/>
        </p:spPr>
        <p:txBody>
          <a:bodyPr wrap="square" lIns="0" rIns="0" rtlCol="0">
            <a:spAutoFit/>
          </a:bodyPr>
          <a:lstStyle/>
          <a:p>
            <a:r>
              <a:rPr lang="en-GB" sz="900" i="1" dirty="0" smtClean="0">
                <a:solidFill>
                  <a:schemeClr val="tx1"/>
                </a:solidFill>
              </a:rPr>
              <a:t>The world’s leading sustainability consultancy</a:t>
            </a:r>
          </a:p>
        </p:txBody>
      </p:sp>
      <p:pic>
        <p:nvPicPr>
          <p:cNvPr id="14" name="Picture 31" descr="GLogoLG288"/>
          <p:cNvPicPr>
            <a:picLocks noChangeAspect="1" noChangeArrowheads="1"/>
          </p:cNvPicPr>
          <p:nvPr userDrawn="1"/>
        </p:nvPicPr>
        <p:blipFill>
          <a:blip r:embed="rId2"/>
          <a:srcRect/>
          <a:stretch>
            <a:fillRect/>
          </a:stretch>
        </p:blipFill>
        <p:spPr bwMode="auto">
          <a:xfrm>
            <a:off x="8254093" y="5786660"/>
            <a:ext cx="667657" cy="888778"/>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‹Nº›</a:t>
            </a:fld>
            <a:endParaRPr lang="en-GB" dirty="0"/>
          </a:p>
        </p:txBody>
      </p:sp>
      <p:sp>
        <p:nvSpPr>
          <p:cNvPr id="7" name="Text Placeholder 6"/>
          <p:cNvSpPr>
            <a:spLocks noGrp="1"/>
          </p:cNvSpPr>
          <p:nvPr>
            <p:ph type="body" sz="quarter" idx="11"/>
          </p:nvPr>
        </p:nvSpPr>
        <p:spPr>
          <a:xfrm>
            <a:off x="612775" y="1057275"/>
            <a:ext cx="8299450"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nip Single Corner Rectangle 4"/>
          <p:cNvSpPr/>
          <p:nvPr userDrawn="1"/>
        </p:nvSpPr>
        <p:spPr>
          <a:xfrm>
            <a:off x="9229296" y="57651"/>
            <a:ext cx="1816886" cy="1170124"/>
          </a:xfrm>
          <a:prstGeom prst="snip1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spAutoFit/>
          </a:bodyPr>
          <a:lstStyle/>
          <a:p>
            <a:pPr algn="l">
              <a:spcBef>
                <a:spcPts val="300"/>
              </a:spcBef>
            </a:pPr>
            <a:r>
              <a:rPr lang="en-GB" sz="1050" b="1" dirty="0" smtClean="0">
                <a:solidFill>
                  <a:schemeClr val="accent1"/>
                </a:solidFill>
              </a:rPr>
              <a:t>Body text</a:t>
            </a:r>
          </a:p>
          <a:p>
            <a:pPr algn="l">
              <a:spcBef>
                <a:spcPts val="300"/>
              </a:spcBef>
            </a:pPr>
            <a:r>
              <a:rPr lang="en-GB" sz="900" b="1" dirty="0" smtClean="0">
                <a:solidFill>
                  <a:schemeClr val="tx1"/>
                </a:solidFill>
              </a:rPr>
              <a:t>What’s this layout for?</a:t>
            </a:r>
          </a:p>
          <a:p>
            <a:pPr algn="l">
              <a:spcBef>
                <a:spcPts val="300"/>
              </a:spcBef>
            </a:pPr>
            <a:r>
              <a:rPr lang="en-GB" sz="900" b="0" dirty="0" smtClean="0">
                <a:solidFill>
                  <a:schemeClr val="tx1"/>
                </a:solidFill>
              </a:rPr>
              <a:t>This slide forms the base of the majority of slides – a text box with bullets are included ready for you to type into.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‹Nº›</a:t>
            </a:fld>
            <a:endParaRPr lang="en-GB" dirty="0"/>
          </a:p>
        </p:txBody>
      </p:sp>
      <p:sp>
        <p:nvSpPr>
          <p:cNvPr id="7" name="Text Placeholder 6"/>
          <p:cNvSpPr>
            <a:spLocks noGrp="1"/>
          </p:cNvSpPr>
          <p:nvPr>
            <p:ph type="body" sz="quarter" idx="11"/>
          </p:nvPr>
        </p:nvSpPr>
        <p:spPr>
          <a:xfrm>
            <a:off x="612775" y="1057275"/>
            <a:ext cx="8299450" cy="4787900"/>
          </a:xfrm>
        </p:spPr>
        <p:txBody>
          <a:bodyPr/>
          <a:lstStyle>
            <a:lvl1pPr>
              <a:spcBef>
                <a:spcPts val="18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nip Single Corner Rectangle 5"/>
          <p:cNvSpPr/>
          <p:nvPr userDrawn="1"/>
        </p:nvSpPr>
        <p:spPr>
          <a:xfrm>
            <a:off x="9229296" y="57651"/>
            <a:ext cx="1816886" cy="1170124"/>
          </a:xfrm>
          <a:prstGeom prst="snip1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spAutoFit/>
          </a:bodyPr>
          <a:lstStyle/>
          <a:p>
            <a:pPr algn="l">
              <a:spcBef>
                <a:spcPts val="300"/>
              </a:spcBef>
            </a:pPr>
            <a:r>
              <a:rPr lang="en-GB" sz="1050" b="1" dirty="0" smtClean="0">
                <a:solidFill>
                  <a:schemeClr val="accent1"/>
                </a:solidFill>
              </a:rPr>
              <a:t>Contents</a:t>
            </a:r>
          </a:p>
          <a:p>
            <a:pPr algn="l">
              <a:spcBef>
                <a:spcPts val="300"/>
              </a:spcBef>
            </a:pPr>
            <a:r>
              <a:rPr lang="en-GB" sz="900" b="1" dirty="0" smtClean="0">
                <a:solidFill>
                  <a:schemeClr val="tx1"/>
                </a:solidFill>
              </a:rPr>
              <a:t>What’s this layout for?</a:t>
            </a:r>
          </a:p>
          <a:p>
            <a:pPr algn="l">
              <a:spcBef>
                <a:spcPts val="300"/>
              </a:spcBef>
            </a:pPr>
            <a:r>
              <a:rPr lang="en-GB" sz="900" b="0" dirty="0" smtClean="0">
                <a:solidFill>
                  <a:schemeClr val="tx1"/>
                </a:solidFill>
              </a:rPr>
              <a:t>Formatting for contents slide – this slide has slightly different spacing between lines to emphasise topics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‹Nº›</a:t>
            </a:fld>
            <a:endParaRPr lang="en-GB" dirty="0"/>
          </a:p>
        </p:txBody>
      </p:sp>
      <p:sp>
        <p:nvSpPr>
          <p:cNvPr id="4" name="Snip Single Corner Rectangle 3"/>
          <p:cNvSpPr/>
          <p:nvPr userDrawn="1"/>
        </p:nvSpPr>
        <p:spPr>
          <a:xfrm>
            <a:off x="9229296" y="57651"/>
            <a:ext cx="1816886" cy="1044661"/>
          </a:xfrm>
          <a:prstGeom prst="snip1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spAutoFit/>
          </a:bodyPr>
          <a:lstStyle/>
          <a:p>
            <a:pPr algn="l">
              <a:spcBef>
                <a:spcPts val="300"/>
              </a:spcBef>
            </a:pPr>
            <a:r>
              <a:rPr lang="en-GB" sz="1050" b="1" dirty="0" smtClean="0">
                <a:solidFill>
                  <a:schemeClr val="accent1"/>
                </a:solidFill>
              </a:rPr>
              <a:t>Graphics</a:t>
            </a:r>
          </a:p>
          <a:p>
            <a:pPr algn="l">
              <a:spcBef>
                <a:spcPts val="300"/>
              </a:spcBef>
            </a:pPr>
            <a:r>
              <a:rPr lang="en-GB" sz="900" b="1" dirty="0" smtClean="0">
                <a:solidFill>
                  <a:schemeClr val="tx1"/>
                </a:solidFill>
              </a:rPr>
              <a:t>What’s this layout for?</a:t>
            </a:r>
          </a:p>
          <a:p>
            <a:pPr algn="l">
              <a:spcBef>
                <a:spcPts val="300"/>
              </a:spcBef>
            </a:pPr>
            <a:r>
              <a:rPr lang="en-GB" sz="900" b="0" dirty="0" smtClean="0">
                <a:solidFill>
                  <a:schemeClr val="tx1"/>
                </a:solidFill>
              </a:rPr>
              <a:t>Plain slide without a text box – used for inserting graphics e.g. pies, bars or images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‹Nº›</a:t>
            </a:fld>
            <a:endParaRPr lang="en-GB" dirty="0"/>
          </a:p>
        </p:txBody>
      </p:sp>
      <p:sp>
        <p:nvSpPr>
          <p:cNvPr id="4" name="Rectangle 3"/>
          <p:cNvSpPr/>
          <p:nvPr userDrawn="1"/>
        </p:nvSpPr>
        <p:spPr>
          <a:xfrm>
            <a:off x="7231450" y="1057275"/>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5482325" y="1057275"/>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3733200" y="1057275"/>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984075" y="1057275"/>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234950" y="1057275"/>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7231450" y="2251823"/>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5482325" y="2251823"/>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3733200" y="2251823"/>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1984075" y="2251823"/>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234950" y="2251823"/>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7231450" y="3446371"/>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5482325" y="3446371"/>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3733200" y="3446371"/>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1984075" y="3446371"/>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234950" y="3446371"/>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7231450" y="4640919"/>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5482325" y="4640919"/>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3733200" y="4640919"/>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1984075" y="4640919"/>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234950" y="4640919"/>
            <a:ext cx="1677600" cy="1116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nip Single Corner Rectangle 23"/>
          <p:cNvSpPr/>
          <p:nvPr userDrawn="1"/>
        </p:nvSpPr>
        <p:spPr>
          <a:xfrm>
            <a:off x="9229296" y="57651"/>
            <a:ext cx="1816886" cy="1019569"/>
          </a:xfrm>
          <a:prstGeom prst="snip1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spAutoFit/>
          </a:bodyPr>
          <a:lstStyle/>
          <a:p>
            <a:pPr algn="l">
              <a:spcBef>
                <a:spcPts val="300"/>
              </a:spcBef>
            </a:pPr>
            <a:r>
              <a:rPr lang="en-GB" sz="1050" b="1" dirty="0" smtClean="0">
                <a:solidFill>
                  <a:schemeClr val="accent1"/>
                </a:solidFill>
              </a:rPr>
              <a:t>Logo grid</a:t>
            </a:r>
          </a:p>
          <a:p>
            <a:pPr algn="l">
              <a:spcBef>
                <a:spcPts val="300"/>
              </a:spcBef>
            </a:pPr>
            <a:r>
              <a:rPr lang="en-GB" sz="900" b="1" dirty="0" smtClean="0">
                <a:solidFill>
                  <a:schemeClr val="tx1"/>
                </a:solidFill>
              </a:rPr>
              <a:t>What’s this layout for?</a:t>
            </a:r>
          </a:p>
          <a:p>
            <a:pPr algn="l">
              <a:spcBef>
                <a:spcPts val="300"/>
              </a:spcBef>
            </a:pPr>
            <a:r>
              <a:rPr lang="en-GB" sz="900" b="0" dirty="0" smtClean="0">
                <a:solidFill>
                  <a:schemeClr val="tx1"/>
                </a:solidFill>
              </a:rPr>
              <a:t>Use the grid to neatly present client logos or award logos in a formalised pattern.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left_body tex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‹Nº›</a:t>
            </a:fld>
            <a:endParaRPr lang="en-GB" dirty="0"/>
          </a:p>
        </p:txBody>
      </p:sp>
      <p:sp>
        <p:nvSpPr>
          <p:cNvPr id="6" name="Snip Single Corner Rectangle 5"/>
          <p:cNvSpPr/>
          <p:nvPr userDrawn="1"/>
        </p:nvSpPr>
        <p:spPr>
          <a:xfrm>
            <a:off x="9229296" y="57651"/>
            <a:ext cx="1934004" cy="1170124"/>
          </a:xfrm>
          <a:prstGeom prst="snip1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spAutoFit/>
          </a:bodyPr>
          <a:lstStyle/>
          <a:p>
            <a:pPr algn="l">
              <a:spcBef>
                <a:spcPts val="300"/>
              </a:spcBef>
            </a:pPr>
            <a:r>
              <a:rPr lang="en-GB" sz="1050" b="1" dirty="0" smtClean="0">
                <a:solidFill>
                  <a:schemeClr val="accent1"/>
                </a:solidFill>
              </a:rPr>
              <a:t>Blank </a:t>
            </a:r>
            <a:r>
              <a:rPr lang="en-GB" sz="1050" b="1" dirty="0" err="1" smtClean="0">
                <a:solidFill>
                  <a:schemeClr val="accent1"/>
                </a:solidFill>
              </a:rPr>
              <a:t>left_body</a:t>
            </a:r>
            <a:r>
              <a:rPr lang="en-GB" sz="1050" b="1" dirty="0" smtClean="0">
                <a:solidFill>
                  <a:schemeClr val="accent1"/>
                </a:solidFill>
              </a:rPr>
              <a:t> text right</a:t>
            </a:r>
          </a:p>
          <a:p>
            <a:pPr algn="l">
              <a:spcBef>
                <a:spcPts val="300"/>
              </a:spcBef>
            </a:pPr>
            <a:r>
              <a:rPr lang="en-GB" sz="900" b="1" dirty="0" smtClean="0">
                <a:solidFill>
                  <a:schemeClr val="tx1"/>
                </a:solidFill>
              </a:rPr>
              <a:t>What’s this layout for?</a:t>
            </a:r>
          </a:p>
          <a:p>
            <a:pPr algn="l">
              <a:spcBef>
                <a:spcPts val="300"/>
              </a:spcBef>
            </a:pPr>
            <a:r>
              <a:rPr lang="en-GB" sz="900" b="0" dirty="0" smtClean="0">
                <a:solidFill>
                  <a:schemeClr val="tx1"/>
                </a:solidFill>
              </a:rPr>
              <a:t>Blank on left and bullets on right. Can be used to insert a chart/diagram on the left and bullet points on the right.</a:t>
            </a:r>
          </a:p>
        </p:txBody>
      </p:sp>
      <p:sp>
        <p:nvSpPr>
          <p:cNvPr id="9" name="Text Placeholder 8"/>
          <p:cNvSpPr>
            <a:spLocks noGrp="1"/>
          </p:cNvSpPr>
          <p:nvPr>
            <p:ph type="body" sz="quarter" idx="11"/>
          </p:nvPr>
        </p:nvSpPr>
        <p:spPr>
          <a:xfrm>
            <a:off x="5483225" y="1057275"/>
            <a:ext cx="3429000"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text_vertica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‹Nº›</a:t>
            </a:fld>
            <a:endParaRPr lang="en-GB" dirty="0"/>
          </a:p>
        </p:txBody>
      </p:sp>
      <p:sp>
        <p:nvSpPr>
          <p:cNvPr id="8" name="Text Placeholder 7"/>
          <p:cNvSpPr>
            <a:spLocks noGrp="1"/>
          </p:cNvSpPr>
          <p:nvPr>
            <p:ph type="body" sz="quarter" idx="13"/>
          </p:nvPr>
        </p:nvSpPr>
        <p:spPr>
          <a:xfrm>
            <a:off x="612775" y="1057275"/>
            <a:ext cx="3941763" cy="478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Picture Placeholder 10"/>
          <p:cNvSpPr>
            <a:spLocks noGrp="1"/>
          </p:cNvSpPr>
          <p:nvPr>
            <p:ph type="pic" sz="quarter" idx="14"/>
          </p:nvPr>
        </p:nvSpPr>
        <p:spPr>
          <a:xfrm>
            <a:off x="5483225" y="1057275"/>
            <a:ext cx="3429000" cy="4787900"/>
          </a:xfrm>
        </p:spPr>
        <p:txBody>
          <a:bodyPr/>
          <a:lstStyle/>
          <a:p>
            <a:r>
              <a:rPr lang="en-US" smtClean="0"/>
              <a:t>Click icon to add picture</a:t>
            </a:r>
            <a:endParaRPr lang="en-GB"/>
          </a:p>
        </p:txBody>
      </p:sp>
      <p:sp>
        <p:nvSpPr>
          <p:cNvPr id="6" name="Snip Single Corner Rectangle 5"/>
          <p:cNvSpPr/>
          <p:nvPr userDrawn="1"/>
        </p:nvSpPr>
        <p:spPr>
          <a:xfrm>
            <a:off x="9229296" y="57651"/>
            <a:ext cx="1816886" cy="1019569"/>
          </a:xfrm>
          <a:prstGeom prst="snip1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spAutoFit/>
          </a:bodyPr>
          <a:lstStyle/>
          <a:p>
            <a:pPr algn="l">
              <a:spcBef>
                <a:spcPts val="300"/>
              </a:spcBef>
            </a:pPr>
            <a:r>
              <a:rPr lang="en-GB" sz="1050" b="1" dirty="0" smtClean="0">
                <a:solidFill>
                  <a:schemeClr val="accent1"/>
                </a:solidFill>
              </a:rPr>
              <a:t>Body </a:t>
            </a:r>
            <a:r>
              <a:rPr lang="en-GB" sz="1050" b="1" dirty="0" err="1" smtClean="0">
                <a:solidFill>
                  <a:schemeClr val="accent1"/>
                </a:solidFill>
              </a:rPr>
              <a:t>text_vertical</a:t>
            </a:r>
            <a:r>
              <a:rPr lang="en-GB" sz="1050" b="1" dirty="0" smtClean="0">
                <a:solidFill>
                  <a:schemeClr val="accent1"/>
                </a:solidFill>
              </a:rPr>
              <a:t> image</a:t>
            </a:r>
          </a:p>
          <a:p>
            <a:pPr algn="l">
              <a:spcBef>
                <a:spcPts val="300"/>
              </a:spcBef>
            </a:pPr>
            <a:r>
              <a:rPr lang="en-GB" sz="900" b="1" dirty="0" smtClean="0">
                <a:solidFill>
                  <a:schemeClr val="tx1"/>
                </a:solidFill>
              </a:rPr>
              <a:t>What’s this layout for?</a:t>
            </a:r>
          </a:p>
          <a:p>
            <a:pPr algn="l">
              <a:spcBef>
                <a:spcPts val="300"/>
              </a:spcBef>
            </a:pPr>
            <a:r>
              <a:rPr lang="en-GB" sz="900" b="0" dirty="0" smtClean="0">
                <a:solidFill>
                  <a:schemeClr val="tx1"/>
                </a:solidFill>
              </a:rPr>
              <a:t>Use this slide to insert text on the left and a portrait image on the right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Olive_Orange">
    <p:spTree>
      <p:nvGrpSpPr>
        <p:cNvPr id="1" name=""/>
        <p:cNvGrpSpPr/>
        <p:nvPr/>
      </p:nvGrpSpPr>
      <p:grpSpPr>
        <a:xfrm>
          <a:off x="0" y="0"/>
          <a:ext cx="0" cy="0"/>
          <a:chOff x="0" y="0"/>
          <a:chExt cx="0" cy="0"/>
        </a:xfrm>
      </p:grpSpPr>
      <p:sp>
        <p:nvSpPr>
          <p:cNvPr id="8" name="Freeform 7"/>
          <p:cNvSpPr>
            <a:spLocks/>
          </p:cNvSpPr>
          <p:nvPr userDrawn="1"/>
        </p:nvSpPr>
        <p:spPr bwMode="auto">
          <a:xfrm>
            <a:off x="0" y="2480880"/>
            <a:ext cx="9144000" cy="4377121"/>
          </a:xfrm>
          <a:custGeom>
            <a:avLst/>
            <a:gdLst/>
            <a:ahLst/>
            <a:cxnLst/>
            <a:rect l="l" t="t" r="r" b="b"/>
            <a:pathLst>
              <a:path w="9144000" h="4377121">
                <a:moveTo>
                  <a:pt x="0" y="0"/>
                </a:moveTo>
                <a:cubicBezTo>
                  <a:pt x="1096196" y="1875638"/>
                  <a:pt x="2824137" y="3458111"/>
                  <a:pt x="5203842" y="3471290"/>
                </a:cubicBezTo>
                <a:cubicBezTo>
                  <a:pt x="7316304" y="3483357"/>
                  <a:pt x="8493383" y="2533663"/>
                  <a:pt x="9144000" y="1555314"/>
                </a:cubicBezTo>
                <a:lnTo>
                  <a:pt x="9144000" y="4377121"/>
                </a:lnTo>
                <a:lnTo>
                  <a:pt x="0" y="4377121"/>
                </a:lnTo>
                <a:close/>
              </a:path>
            </a:pathLst>
          </a:custGeom>
          <a:solidFill>
            <a:schemeClr val="bg1"/>
          </a:solidFill>
          <a:ln w="1143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userDrawn="1">
            <p:ph type="ctrTitle" hasCustomPrompt="1"/>
          </p:nvPr>
        </p:nvSpPr>
        <p:spPr>
          <a:xfrm>
            <a:off x="234949" y="235224"/>
            <a:ext cx="8673069" cy="956489"/>
          </a:xfrm>
        </p:spPr>
        <p:txBody>
          <a:bodyPr lIns="0" tIns="0" rIns="0" bIns="0" anchor="b"/>
          <a:lstStyle>
            <a:lvl1pPr marL="0" algn="l" defTabSz="914400" rtl="0" eaLnBrk="1" fontAlgn="base" latinLnBrk="0" hangingPunct="1">
              <a:lnSpc>
                <a:spcPct val="90000"/>
              </a:lnSpc>
              <a:spcBef>
                <a:spcPct val="0"/>
              </a:spcBef>
              <a:spcAft>
                <a:spcPct val="0"/>
              </a:spcAft>
              <a:defRPr lang="en-GB" sz="4000" kern="1200" dirty="0">
                <a:solidFill>
                  <a:schemeClr val="accent5"/>
                </a:solidFill>
                <a:latin typeface="+mj-lt"/>
                <a:ea typeface="+mn-ea"/>
                <a:cs typeface="+mn-cs"/>
              </a:defRPr>
            </a:lvl1pPr>
          </a:lstStyle>
          <a:p>
            <a:r>
              <a:rPr lang="en-US" dirty="0" smtClean="0"/>
              <a:t>Divider heading</a:t>
            </a:r>
            <a:endParaRPr lang="en-GB" dirty="0"/>
          </a:p>
        </p:txBody>
      </p:sp>
      <p:sp>
        <p:nvSpPr>
          <p:cNvPr id="3" name="Subtitle 2"/>
          <p:cNvSpPr>
            <a:spLocks noGrp="1"/>
          </p:cNvSpPr>
          <p:nvPr userDrawn="1">
            <p:ph type="subTitle" idx="1" hasCustomPrompt="1"/>
          </p:nvPr>
        </p:nvSpPr>
        <p:spPr>
          <a:xfrm>
            <a:off x="234950" y="1222211"/>
            <a:ext cx="8673068" cy="661680"/>
          </a:xfrm>
          <a:prstGeom prst="rect">
            <a:avLst/>
          </a:prstGeom>
        </p:spPr>
        <p:txBody>
          <a:bodyPr>
            <a:normAutofit/>
          </a:bodyPr>
          <a:lstStyle>
            <a:lvl1pPr marL="0" indent="0" algn="l" defTabSz="914400" rtl="0" eaLnBrk="1" fontAlgn="base" latinLnBrk="0" hangingPunct="1">
              <a:lnSpc>
                <a:spcPct val="100000"/>
              </a:lnSpc>
              <a:spcBef>
                <a:spcPct val="40000"/>
              </a:spcBef>
              <a:spcAft>
                <a:spcPct val="0"/>
              </a:spcAft>
              <a:buFontTx/>
              <a:buNone/>
              <a:defRPr lang="en-GB" sz="2200" b="0" kern="1200" dirty="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 style</a:t>
            </a:r>
            <a:endParaRPr lang="en-GB" dirty="0"/>
          </a:p>
        </p:txBody>
      </p:sp>
      <p:sp>
        <p:nvSpPr>
          <p:cNvPr id="13" name="TextBox 12"/>
          <p:cNvSpPr txBox="1"/>
          <p:nvPr userDrawn="1"/>
        </p:nvSpPr>
        <p:spPr>
          <a:xfrm>
            <a:off x="234950" y="6504706"/>
            <a:ext cx="4491390" cy="230832"/>
          </a:xfrm>
          <a:prstGeom prst="rect">
            <a:avLst/>
          </a:prstGeom>
          <a:noFill/>
        </p:spPr>
        <p:txBody>
          <a:bodyPr wrap="square" lIns="0" rIns="0" rtlCol="0">
            <a:spAutoFit/>
          </a:bodyPr>
          <a:lstStyle/>
          <a:p>
            <a:r>
              <a:rPr lang="en-GB" sz="900" i="1" dirty="0" smtClean="0">
                <a:solidFill>
                  <a:schemeClr val="tx1"/>
                </a:solidFill>
              </a:rPr>
              <a:t>The world’s leading sustainability consultancy</a:t>
            </a:r>
          </a:p>
        </p:txBody>
      </p:sp>
      <p:pic>
        <p:nvPicPr>
          <p:cNvPr id="14" name="Picture 31" descr="GLogoLG288"/>
          <p:cNvPicPr>
            <a:picLocks noChangeAspect="1" noChangeArrowheads="1"/>
          </p:cNvPicPr>
          <p:nvPr userDrawn="1"/>
        </p:nvPicPr>
        <p:blipFill>
          <a:blip r:embed="rId2"/>
          <a:srcRect/>
          <a:stretch>
            <a:fillRect/>
          </a:stretch>
        </p:blipFill>
        <p:spPr bwMode="auto">
          <a:xfrm>
            <a:off x="8254093" y="5786660"/>
            <a:ext cx="667657" cy="888778"/>
          </a:xfrm>
          <a:prstGeom prst="rect">
            <a:avLst/>
          </a:prstGeom>
          <a:noFill/>
          <a:ln w="9525">
            <a:noFill/>
            <a:miter lim="800000"/>
            <a:headEnd/>
            <a:tailEnd/>
          </a:ln>
        </p:spPr>
      </p:pic>
      <p:grpSp>
        <p:nvGrpSpPr>
          <p:cNvPr id="10" name="Group 9"/>
          <p:cNvGrpSpPr/>
          <p:nvPr userDrawn="1"/>
        </p:nvGrpSpPr>
        <p:grpSpPr>
          <a:xfrm>
            <a:off x="-139516" y="1345757"/>
            <a:ext cx="9393459" cy="4618404"/>
            <a:chOff x="-139516" y="1345757"/>
            <a:chExt cx="9393459" cy="4618404"/>
          </a:xfrm>
        </p:grpSpPr>
        <p:sp>
          <p:nvSpPr>
            <p:cNvPr id="12" name="Freeform 14"/>
            <p:cNvSpPr>
              <a:spLocks/>
            </p:cNvSpPr>
            <p:nvPr/>
          </p:nvSpPr>
          <p:spPr bwMode="auto">
            <a:xfrm>
              <a:off x="-120030" y="1345757"/>
              <a:ext cx="9367478" cy="376455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96"/>
                <a:gd name="connsiteY0" fmla="*/ 0 h 10242"/>
                <a:gd name="connsiteX1" fmla="*/ 5743 w 10096"/>
                <a:gd name="connsiteY1" fmla="*/ 10242 h 10242"/>
                <a:gd name="connsiteX2" fmla="*/ 10096 w 10096"/>
                <a:gd name="connsiteY2" fmla="*/ 4193 h 10242"/>
              </a:gdLst>
              <a:ahLst/>
              <a:cxnLst>
                <a:cxn ang="0">
                  <a:pos x="connsiteX0" y="connsiteY0"/>
                </a:cxn>
                <a:cxn ang="0">
                  <a:pos x="connsiteX1" y="connsiteY1"/>
                </a:cxn>
                <a:cxn ang="0">
                  <a:pos x="connsiteX2" y="connsiteY2"/>
                </a:cxn>
              </a:cxnLst>
              <a:rect l="l" t="t" r="r" b="b"/>
              <a:pathLst>
                <a:path w="10096" h="10242">
                  <a:moveTo>
                    <a:pt x="0" y="0"/>
                  </a:moveTo>
                  <a:cubicBezTo>
                    <a:pt x="150" y="930"/>
                    <a:pt x="1860" y="9903"/>
                    <a:pt x="5743" y="10242"/>
                  </a:cubicBezTo>
                  <a:cubicBezTo>
                    <a:pt x="9262" y="10098"/>
                    <a:pt x="10096" y="4193"/>
                    <a:pt x="10096" y="4193"/>
                  </a:cubicBezTo>
                </a:path>
              </a:pathLst>
            </a:custGeom>
            <a:noFill/>
            <a:ln w="1143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139516" y="2225139"/>
              <a:ext cx="9393459" cy="373902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385"/>
                <a:gd name="connsiteX1" fmla="*/ 5743 w 10055"/>
                <a:gd name="connsiteY1" fmla="*/ 10385 h 10385"/>
                <a:gd name="connsiteX2" fmla="*/ 10055 w 10055"/>
                <a:gd name="connsiteY2" fmla="*/ 4578 h 10385"/>
                <a:gd name="connsiteX0" fmla="*/ 0 w 10082"/>
                <a:gd name="connsiteY0" fmla="*/ 0 h 10385"/>
                <a:gd name="connsiteX1" fmla="*/ 5743 w 10082"/>
                <a:gd name="connsiteY1" fmla="*/ 10385 h 10385"/>
                <a:gd name="connsiteX2" fmla="*/ 10082 w 10082"/>
                <a:gd name="connsiteY2" fmla="*/ 4524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24"/>
                <a:gd name="connsiteY0" fmla="*/ 0 h 10528"/>
                <a:gd name="connsiteX1" fmla="*/ 5771 w 10124"/>
                <a:gd name="connsiteY1" fmla="*/ 10528 h 10528"/>
                <a:gd name="connsiteX2" fmla="*/ 10124 w 10124"/>
                <a:gd name="connsiteY2" fmla="*/ 4578 h 10528"/>
              </a:gdLst>
              <a:ahLst/>
              <a:cxnLst>
                <a:cxn ang="0">
                  <a:pos x="connsiteX0" y="connsiteY0"/>
                </a:cxn>
                <a:cxn ang="0">
                  <a:pos x="connsiteX1" y="connsiteY1"/>
                </a:cxn>
                <a:cxn ang="0">
                  <a:pos x="connsiteX2" y="connsiteY2"/>
                </a:cxn>
              </a:cxnLst>
              <a:rect l="l" t="t" r="r" b="b"/>
              <a:pathLst>
                <a:path w="10124" h="10528">
                  <a:moveTo>
                    <a:pt x="0" y="0"/>
                  </a:moveTo>
                  <a:cubicBezTo>
                    <a:pt x="129" y="644"/>
                    <a:pt x="1949" y="10403"/>
                    <a:pt x="5771" y="10528"/>
                  </a:cubicBezTo>
                  <a:cubicBezTo>
                    <a:pt x="9125" y="10456"/>
                    <a:pt x="10124" y="4578"/>
                    <a:pt x="10124" y="4578"/>
                  </a:cubicBezTo>
                </a:path>
              </a:pathLst>
            </a:custGeom>
            <a:noFill/>
            <a:ln w="1143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L.Blue_Orange">
    <p:spTree>
      <p:nvGrpSpPr>
        <p:cNvPr id="1" name=""/>
        <p:cNvGrpSpPr/>
        <p:nvPr/>
      </p:nvGrpSpPr>
      <p:grpSpPr>
        <a:xfrm>
          <a:off x="0" y="0"/>
          <a:ext cx="0" cy="0"/>
          <a:chOff x="0" y="0"/>
          <a:chExt cx="0" cy="0"/>
        </a:xfrm>
      </p:grpSpPr>
      <p:sp>
        <p:nvSpPr>
          <p:cNvPr id="8" name="Freeform 7"/>
          <p:cNvSpPr>
            <a:spLocks/>
          </p:cNvSpPr>
          <p:nvPr userDrawn="1"/>
        </p:nvSpPr>
        <p:spPr bwMode="auto">
          <a:xfrm>
            <a:off x="0" y="2480880"/>
            <a:ext cx="9144000" cy="4377121"/>
          </a:xfrm>
          <a:custGeom>
            <a:avLst/>
            <a:gdLst/>
            <a:ahLst/>
            <a:cxnLst/>
            <a:rect l="l" t="t" r="r" b="b"/>
            <a:pathLst>
              <a:path w="9144000" h="4377121">
                <a:moveTo>
                  <a:pt x="0" y="0"/>
                </a:moveTo>
                <a:cubicBezTo>
                  <a:pt x="1096196" y="1875638"/>
                  <a:pt x="2824137" y="3458111"/>
                  <a:pt x="5203842" y="3471290"/>
                </a:cubicBezTo>
                <a:cubicBezTo>
                  <a:pt x="7316304" y="3483357"/>
                  <a:pt x="8493383" y="2533663"/>
                  <a:pt x="9144000" y="1555314"/>
                </a:cubicBezTo>
                <a:lnTo>
                  <a:pt x="9144000" y="4377121"/>
                </a:lnTo>
                <a:lnTo>
                  <a:pt x="0" y="4377121"/>
                </a:lnTo>
                <a:close/>
              </a:path>
            </a:pathLst>
          </a:custGeom>
          <a:solidFill>
            <a:schemeClr val="bg1"/>
          </a:solidFill>
          <a:ln w="1143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userDrawn="1">
            <p:ph type="ctrTitle" hasCustomPrompt="1"/>
          </p:nvPr>
        </p:nvSpPr>
        <p:spPr>
          <a:xfrm>
            <a:off x="234949" y="235224"/>
            <a:ext cx="8673069" cy="956489"/>
          </a:xfrm>
        </p:spPr>
        <p:txBody>
          <a:bodyPr lIns="0" tIns="0" rIns="0" bIns="0" anchor="b"/>
          <a:lstStyle>
            <a:lvl1pPr marL="0" algn="l" defTabSz="914400" rtl="0" eaLnBrk="1" fontAlgn="base" latinLnBrk="0" hangingPunct="1">
              <a:lnSpc>
                <a:spcPct val="90000"/>
              </a:lnSpc>
              <a:spcBef>
                <a:spcPct val="0"/>
              </a:spcBef>
              <a:spcAft>
                <a:spcPct val="0"/>
              </a:spcAft>
              <a:defRPr lang="en-GB" sz="4000" kern="1200" dirty="0">
                <a:solidFill>
                  <a:schemeClr val="accent5"/>
                </a:solidFill>
                <a:latin typeface="+mj-lt"/>
                <a:ea typeface="+mn-ea"/>
                <a:cs typeface="+mn-cs"/>
              </a:defRPr>
            </a:lvl1pPr>
          </a:lstStyle>
          <a:p>
            <a:r>
              <a:rPr lang="en-US" dirty="0" smtClean="0"/>
              <a:t>Divider heading</a:t>
            </a:r>
            <a:endParaRPr lang="en-GB" dirty="0"/>
          </a:p>
        </p:txBody>
      </p:sp>
      <p:sp>
        <p:nvSpPr>
          <p:cNvPr id="3" name="Subtitle 2"/>
          <p:cNvSpPr>
            <a:spLocks noGrp="1"/>
          </p:cNvSpPr>
          <p:nvPr userDrawn="1">
            <p:ph type="subTitle" idx="1" hasCustomPrompt="1"/>
          </p:nvPr>
        </p:nvSpPr>
        <p:spPr>
          <a:xfrm>
            <a:off x="234950" y="1222211"/>
            <a:ext cx="8673068" cy="661680"/>
          </a:xfrm>
          <a:prstGeom prst="rect">
            <a:avLst/>
          </a:prstGeom>
        </p:spPr>
        <p:txBody>
          <a:bodyPr>
            <a:normAutofit/>
          </a:bodyPr>
          <a:lstStyle>
            <a:lvl1pPr marL="0" indent="0" algn="l" defTabSz="914400" rtl="0" eaLnBrk="1" fontAlgn="base" latinLnBrk="0" hangingPunct="1">
              <a:lnSpc>
                <a:spcPct val="100000"/>
              </a:lnSpc>
              <a:spcBef>
                <a:spcPct val="40000"/>
              </a:spcBef>
              <a:spcAft>
                <a:spcPct val="0"/>
              </a:spcAft>
              <a:buFontTx/>
              <a:buNone/>
              <a:defRPr lang="en-GB" sz="2200" b="0" kern="1200" dirty="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 style</a:t>
            </a:r>
            <a:endParaRPr lang="en-GB" dirty="0"/>
          </a:p>
        </p:txBody>
      </p:sp>
      <p:sp>
        <p:nvSpPr>
          <p:cNvPr id="13" name="TextBox 12"/>
          <p:cNvSpPr txBox="1"/>
          <p:nvPr userDrawn="1"/>
        </p:nvSpPr>
        <p:spPr>
          <a:xfrm>
            <a:off x="234950" y="6504706"/>
            <a:ext cx="4491390" cy="230832"/>
          </a:xfrm>
          <a:prstGeom prst="rect">
            <a:avLst/>
          </a:prstGeom>
          <a:noFill/>
        </p:spPr>
        <p:txBody>
          <a:bodyPr wrap="square" lIns="0" rIns="0" rtlCol="0">
            <a:spAutoFit/>
          </a:bodyPr>
          <a:lstStyle/>
          <a:p>
            <a:r>
              <a:rPr lang="en-GB" sz="900" i="1" dirty="0" smtClean="0">
                <a:solidFill>
                  <a:schemeClr val="tx1"/>
                </a:solidFill>
              </a:rPr>
              <a:t>The world’s leading sustainability consultancy</a:t>
            </a:r>
          </a:p>
        </p:txBody>
      </p:sp>
      <p:pic>
        <p:nvPicPr>
          <p:cNvPr id="14" name="Picture 31" descr="GLogoLG288"/>
          <p:cNvPicPr>
            <a:picLocks noChangeAspect="1" noChangeArrowheads="1"/>
          </p:cNvPicPr>
          <p:nvPr userDrawn="1"/>
        </p:nvPicPr>
        <p:blipFill>
          <a:blip r:embed="rId2"/>
          <a:srcRect/>
          <a:stretch>
            <a:fillRect/>
          </a:stretch>
        </p:blipFill>
        <p:spPr bwMode="auto">
          <a:xfrm>
            <a:off x="8254093" y="5786660"/>
            <a:ext cx="667657" cy="888778"/>
          </a:xfrm>
          <a:prstGeom prst="rect">
            <a:avLst/>
          </a:prstGeom>
          <a:noFill/>
          <a:ln w="9525">
            <a:noFill/>
            <a:miter lim="800000"/>
            <a:headEnd/>
            <a:tailEnd/>
          </a:ln>
        </p:spPr>
      </p:pic>
      <p:grpSp>
        <p:nvGrpSpPr>
          <p:cNvPr id="10" name="Group 9"/>
          <p:cNvGrpSpPr/>
          <p:nvPr userDrawn="1"/>
        </p:nvGrpSpPr>
        <p:grpSpPr>
          <a:xfrm>
            <a:off x="-139516" y="1345757"/>
            <a:ext cx="9393459" cy="4618404"/>
            <a:chOff x="-139516" y="1345757"/>
            <a:chExt cx="9393459" cy="4618404"/>
          </a:xfrm>
        </p:grpSpPr>
        <p:sp>
          <p:nvSpPr>
            <p:cNvPr id="12" name="Freeform 14"/>
            <p:cNvSpPr>
              <a:spLocks/>
            </p:cNvSpPr>
            <p:nvPr/>
          </p:nvSpPr>
          <p:spPr bwMode="auto">
            <a:xfrm>
              <a:off x="-120030" y="1345757"/>
              <a:ext cx="9367478" cy="376455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96"/>
                <a:gd name="connsiteY0" fmla="*/ 0 h 10242"/>
                <a:gd name="connsiteX1" fmla="*/ 5743 w 10096"/>
                <a:gd name="connsiteY1" fmla="*/ 10242 h 10242"/>
                <a:gd name="connsiteX2" fmla="*/ 10096 w 10096"/>
                <a:gd name="connsiteY2" fmla="*/ 4193 h 10242"/>
              </a:gdLst>
              <a:ahLst/>
              <a:cxnLst>
                <a:cxn ang="0">
                  <a:pos x="connsiteX0" y="connsiteY0"/>
                </a:cxn>
                <a:cxn ang="0">
                  <a:pos x="connsiteX1" y="connsiteY1"/>
                </a:cxn>
                <a:cxn ang="0">
                  <a:pos x="connsiteX2" y="connsiteY2"/>
                </a:cxn>
              </a:cxnLst>
              <a:rect l="l" t="t" r="r" b="b"/>
              <a:pathLst>
                <a:path w="10096" h="10242">
                  <a:moveTo>
                    <a:pt x="0" y="0"/>
                  </a:moveTo>
                  <a:cubicBezTo>
                    <a:pt x="150" y="930"/>
                    <a:pt x="1860" y="9903"/>
                    <a:pt x="5743" y="10242"/>
                  </a:cubicBezTo>
                  <a:cubicBezTo>
                    <a:pt x="9262" y="10098"/>
                    <a:pt x="10096" y="4193"/>
                    <a:pt x="10096" y="4193"/>
                  </a:cubicBezTo>
                </a:path>
              </a:pathLst>
            </a:custGeom>
            <a:noFill/>
            <a:ln w="114300" cap="flat">
              <a:solidFill>
                <a:schemeClr val="accent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139516" y="2225139"/>
              <a:ext cx="9393459" cy="373902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385"/>
                <a:gd name="connsiteX1" fmla="*/ 5743 w 10055"/>
                <a:gd name="connsiteY1" fmla="*/ 10385 h 10385"/>
                <a:gd name="connsiteX2" fmla="*/ 10055 w 10055"/>
                <a:gd name="connsiteY2" fmla="*/ 4578 h 10385"/>
                <a:gd name="connsiteX0" fmla="*/ 0 w 10082"/>
                <a:gd name="connsiteY0" fmla="*/ 0 h 10385"/>
                <a:gd name="connsiteX1" fmla="*/ 5743 w 10082"/>
                <a:gd name="connsiteY1" fmla="*/ 10385 h 10385"/>
                <a:gd name="connsiteX2" fmla="*/ 10082 w 10082"/>
                <a:gd name="connsiteY2" fmla="*/ 4524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24"/>
                <a:gd name="connsiteY0" fmla="*/ 0 h 10528"/>
                <a:gd name="connsiteX1" fmla="*/ 5771 w 10124"/>
                <a:gd name="connsiteY1" fmla="*/ 10528 h 10528"/>
                <a:gd name="connsiteX2" fmla="*/ 10124 w 10124"/>
                <a:gd name="connsiteY2" fmla="*/ 4578 h 10528"/>
              </a:gdLst>
              <a:ahLst/>
              <a:cxnLst>
                <a:cxn ang="0">
                  <a:pos x="connsiteX0" y="connsiteY0"/>
                </a:cxn>
                <a:cxn ang="0">
                  <a:pos x="connsiteX1" y="connsiteY1"/>
                </a:cxn>
                <a:cxn ang="0">
                  <a:pos x="connsiteX2" y="connsiteY2"/>
                </a:cxn>
              </a:cxnLst>
              <a:rect l="l" t="t" r="r" b="b"/>
              <a:pathLst>
                <a:path w="10124" h="10528">
                  <a:moveTo>
                    <a:pt x="0" y="0"/>
                  </a:moveTo>
                  <a:cubicBezTo>
                    <a:pt x="129" y="644"/>
                    <a:pt x="1949" y="10403"/>
                    <a:pt x="5771" y="10528"/>
                  </a:cubicBezTo>
                  <a:cubicBezTo>
                    <a:pt x="9125" y="10456"/>
                    <a:pt x="10124" y="4578"/>
                    <a:pt x="10124" y="4578"/>
                  </a:cubicBezTo>
                </a:path>
              </a:pathLst>
            </a:custGeom>
            <a:noFill/>
            <a:ln w="1143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4950" y="161925"/>
            <a:ext cx="8677275" cy="552006"/>
          </a:xfrm>
          <a:prstGeom prst="rect">
            <a:avLst/>
          </a:prstGeom>
          <a:noFill/>
          <a:ln w="9525">
            <a:noFill/>
            <a:miter lim="800000"/>
            <a:headEnd/>
            <a:tailEnd/>
          </a:ln>
        </p:spPr>
        <p:txBody>
          <a:bodyPr vert="horz" wrap="square" lIns="0" tIns="0" rIns="0" bIns="45720" numCol="1" anchor="t" anchorCtr="0" compatLnSpc="1">
            <a:prstTxWarp prst="textNoShape">
              <a:avLst/>
            </a:prstTxWarp>
          </a:bodyPr>
          <a:lstStyle/>
          <a:p>
            <a:pPr lvl="0" algn="l" rtl="0" eaLnBrk="0" fontAlgn="base" hangingPunct="0">
              <a:spcBef>
                <a:spcPct val="0"/>
              </a:spcBef>
              <a:spcAft>
                <a:spcPct val="0"/>
              </a:spcAft>
            </a:pPr>
            <a:r>
              <a:rPr lang="en-US" smtClean="0"/>
              <a:t>Click to edit Master title style</a:t>
            </a:r>
            <a:endParaRPr lang="en-GB" dirty="0"/>
          </a:p>
        </p:txBody>
      </p:sp>
      <p:sp>
        <p:nvSpPr>
          <p:cNvPr id="6" name="Slide Number Placeholder 5"/>
          <p:cNvSpPr>
            <a:spLocks noGrp="1"/>
          </p:cNvSpPr>
          <p:nvPr>
            <p:ph type="sldNum" sz="quarter" idx="4"/>
          </p:nvPr>
        </p:nvSpPr>
        <p:spPr>
          <a:xfrm>
            <a:off x="234950" y="6137174"/>
            <a:ext cx="1061878" cy="378071"/>
          </a:xfrm>
          <a:prstGeom prst="rect">
            <a:avLst/>
          </a:prstGeom>
        </p:spPr>
        <p:txBody>
          <a:bodyPr vert="horz" lIns="0" tIns="0" rIns="0" bIns="0" rtlCol="0" anchor="b"/>
          <a:lstStyle>
            <a:lvl1pPr algn="l">
              <a:defRPr sz="1200">
                <a:solidFill>
                  <a:schemeClr val="accent1"/>
                </a:solidFill>
                <a:latin typeface="+mj-lt"/>
              </a:defRPr>
            </a:lvl1pPr>
          </a:lstStyle>
          <a:p>
            <a:fld id="{64A0697F-D92A-44AE-9631-4DF4FB2C44EF}" type="slidenum">
              <a:rPr lang="en-GB" smtClean="0"/>
              <a:pPr/>
              <a:t>‹Nº›</a:t>
            </a:fld>
            <a:endParaRPr lang="en-GB" dirty="0"/>
          </a:p>
        </p:txBody>
      </p:sp>
      <p:cxnSp>
        <p:nvCxnSpPr>
          <p:cNvPr id="16" name="Straight Connector 15"/>
          <p:cNvCxnSpPr/>
          <p:nvPr/>
        </p:nvCxnSpPr>
        <p:spPr>
          <a:xfrm>
            <a:off x="234950" y="727368"/>
            <a:ext cx="86772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idx="1"/>
          </p:nvPr>
        </p:nvSpPr>
        <p:spPr>
          <a:xfrm>
            <a:off x="612775" y="1057275"/>
            <a:ext cx="8308975" cy="4787900"/>
          </a:xfrm>
          <a:prstGeom prst="rect">
            <a:avLst/>
          </a:prstGeom>
        </p:spPr>
        <p:txBody>
          <a:bodyPr vert="horz" lIns="0" tIns="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Box 17"/>
          <p:cNvSpPr txBox="1"/>
          <p:nvPr/>
        </p:nvSpPr>
        <p:spPr>
          <a:xfrm>
            <a:off x="234950" y="6504706"/>
            <a:ext cx="4491390" cy="230832"/>
          </a:xfrm>
          <a:prstGeom prst="rect">
            <a:avLst/>
          </a:prstGeom>
          <a:noFill/>
        </p:spPr>
        <p:txBody>
          <a:bodyPr wrap="square" lIns="0" rIns="0" rtlCol="0">
            <a:spAutoFit/>
          </a:bodyPr>
          <a:lstStyle/>
          <a:p>
            <a:r>
              <a:rPr lang="en-GB" sz="900" i="1" dirty="0" smtClean="0">
                <a:solidFill>
                  <a:schemeClr val="tx1"/>
                </a:solidFill>
              </a:rPr>
              <a:t>The world’s leading sustainability consultancy</a:t>
            </a:r>
          </a:p>
        </p:txBody>
      </p:sp>
      <p:pic>
        <p:nvPicPr>
          <p:cNvPr id="21" name="Picture 31" descr="GLogoLG288"/>
          <p:cNvPicPr>
            <a:picLocks noChangeAspect="1" noChangeArrowheads="1"/>
          </p:cNvPicPr>
          <p:nvPr/>
        </p:nvPicPr>
        <p:blipFill>
          <a:blip r:embed="rId16"/>
          <a:srcRect/>
          <a:stretch>
            <a:fillRect/>
          </a:stretch>
        </p:blipFill>
        <p:spPr bwMode="auto">
          <a:xfrm>
            <a:off x="8493920" y="6105914"/>
            <a:ext cx="427830" cy="56952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73" r:id="rId2"/>
    <p:sldLayoutId id="2147483695" r:id="rId3"/>
    <p:sldLayoutId id="2147483687" r:id="rId4"/>
    <p:sldLayoutId id="2147483689" r:id="rId5"/>
    <p:sldLayoutId id="2147483678" r:id="rId6"/>
    <p:sldLayoutId id="2147483676" r:id="rId7"/>
    <p:sldLayoutId id="2147483683" r:id="rId8"/>
    <p:sldLayoutId id="2147483691" r:id="rId9"/>
    <p:sldLayoutId id="2147483692" r:id="rId10"/>
    <p:sldLayoutId id="2147483693" r:id="rId11"/>
    <p:sldLayoutId id="2147483694" r:id="rId12"/>
    <p:sldLayoutId id="2147483690" r:id="rId13"/>
    <p:sldLayoutId id="2147483682" r:id="rId14"/>
  </p:sldLayoutIdLst>
  <p:timing>
    <p:tnLst>
      <p:par>
        <p:cTn id="1" dur="indefinite" restart="never" nodeType="tmRoot"/>
      </p:par>
    </p:tnLst>
  </p:timing>
  <p:hf hdr="0" ftr="0" dt="0"/>
  <p:txStyles>
    <p:titleStyle>
      <a:lvl1pPr algn="l" defTabSz="914400" rtl="0" eaLnBrk="1" latinLnBrk="0" hangingPunct="1">
        <a:spcBef>
          <a:spcPct val="0"/>
        </a:spcBef>
        <a:buNone/>
        <a:defRPr lang="en-GB" sz="3200" kern="1200" dirty="0">
          <a:solidFill>
            <a:schemeClr val="accent1"/>
          </a:solidFill>
          <a:latin typeface="+mj-lt"/>
          <a:ea typeface="+mj-ea"/>
          <a:cs typeface="+mj-cs"/>
        </a:defRPr>
      </a:lvl1pPr>
    </p:titleStyle>
    <p:bodyStyle>
      <a:lvl1pPr marL="0" indent="0" algn="l" defTabSz="914400" rtl="0" eaLnBrk="1" latinLnBrk="0" hangingPunct="1">
        <a:lnSpc>
          <a:spcPct val="100000"/>
        </a:lnSpc>
        <a:spcBef>
          <a:spcPts val="1200"/>
        </a:spcBef>
        <a:buClr>
          <a:schemeClr val="accent1"/>
        </a:buClr>
        <a:buSzPct val="100000"/>
        <a:buFont typeface="Arial" pitchFamily="34" charset="0"/>
        <a:buNone/>
        <a:defRPr lang="en-US" sz="2400" kern="1200" dirty="0" smtClean="0">
          <a:solidFill>
            <a:schemeClr val="tx1"/>
          </a:solidFill>
          <a:latin typeface="+mn-lt"/>
          <a:ea typeface="+mn-ea"/>
          <a:cs typeface="+mn-cs"/>
        </a:defRPr>
      </a:lvl1pPr>
      <a:lvl2pPr marL="266700" indent="-266700" algn="l" defTabSz="914400" rtl="0" eaLnBrk="1" latinLnBrk="0" hangingPunct="1">
        <a:lnSpc>
          <a:spcPct val="100000"/>
        </a:lnSpc>
        <a:spcBef>
          <a:spcPts val="1200"/>
        </a:spcBef>
        <a:buClr>
          <a:schemeClr val="accent1"/>
        </a:buClr>
        <a:buSzPct val="100000"/>
        <a:buFont typeface="Arial" pitchFamily="34" charset="0"/>
        <a:buChar char="■"/>
        <a:defRPr lang="en-US" sz="2000" kern="1200" dirty="0" smtClean="0">
          <a:solidFill>
            <a:schemeClr val="tx1"/>
          </a:solidFill>
          <a:latin typeface="+mn-lt"/>
          <a:ea typeface="+mn-ea"/>
          <a:cs typeface="+mn-cs"/>
        </a:defRPr>
      </a:lvl2pPr>
      <a:lvl3pPr marL="534988" indent="-261938" algn="l" defTabSz="914400" rtl="0" eaLnBrk="1" latinLnBrk="0" hangingPunct="1">
        <a:lnSpc>
          <a:spcPct val="100000"/>
        </a:lnSpc>
        <a:spcBef>
          <a:spcPts val="600"/>
        </a:spcBef>
        <a:buClr>
          <a:schemeClr val="accent1"/>
        </a:buClr>
        <a:buSzPct val="100000"/>
        <a:buFont typeface="Arial" pitchFamily="34" charset="0"/>
        <a:buChar char="■"/>
        <a:defRPr lang="en-US" sz="1800" kern="1200" dirty="0" smtClean="0">
          <a:solidFill>
            <a:schemeClr val="tx1"/>
          </a:solidFill>
          <a:latin typeface="+mn-lt"/>
          <a:ea typeface="+mn-ea"/>
          <a:cs typeface="+mn-cs"/>
        </a:defRPr>
      </a:lvl3pPr>
      <a:lvl4pPr marL="823913" indent="-287338" algn="l" defTabSz="914400" rtl="0" eaLnBrk="1" latinLnBrk="0" hangingPunct="1">
        <a:lnSpc>
          <a:spcPct val="100000"/>
        </a:lnSpc>
        <a:spcBef>
          <a:spcPts val="600"/>
        </a:spcBef>
        <a:buClr>
          <a:schemeClr val="accent1"/>
        </a:buClr>
        <a:buSzPct val="100000"/>
        <a:buFont typeface="Arial" pitchFamily="34" charset="0"/>
        <a:buChar char="■"/>
        <a:defRPr lang="en-US" sz="1600" kern="1200" dirty="0" smtClean="0">
          <a:solidFill>
            <a:schemeClr val="tx1"/>
          </a:solidFill>
          <a:latin typeface="+mn-lt"/>
          <a:ea typeface="+mn-ea"/>
          <a:cs typeface="+mn-cs"/>
        </a:defRPr>
      </a:lvl4pPr>
      <a:lvl5pPr marL="1077913" indent="-252413" algn="l" defTabSz="914400" rtl="0" eaLnBrk="1" latinLnBrk="0" hangingPunct="1">
        <a:lnSpc>
          <a:spcPct val="100000"/>
        </a:lnSpc>
        <a:spcBef>
          <a:spcPts val="600"/>
        </a:spcBef>
        <a:buClr>
          <a:schemeClr val="accent1"/>
        </a:buClr>
        <a:buSzPct val="100000"/>
        <a:buFont typeface="Arial" pitchFamily="34" charset="0"/>
        <a:buChar char="■"/>
        <a:defRPr lang="en-GB" sz="1600" kern="120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rm.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3750" y="-1219200"/>
            <a:ext cx="11213158" cy="83843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Freeform 14"/>
          <p:cNvSpPr>
            <a:spLocks/>
          </p:cNvSpPr>
          <p:nvPr/>
        </p:nvSpPr>
        <p:spPr bwMode="auto">
          <a:xfrm>
            <a:off x="0" y="2460784"/>
            <a:ext cx="9144000" cy="4377121"/>
          </a:xfrm>
          <a:custGeom>
            <a:avLst/>
            <a:gdLst/>
            <a:ahLst/>
            <a:cxnLst/>
            <a:rect l="l" t="t" r="r" b="b"/>
            <a:pathLst>
              <a:path w="9144000" h="4377121">
                <a:moveTo>
                  <a:pt x="0" y="0"/>
                </a:moveTo>
                <a:cubicBezTo>
                  <a:pt x="1096196" y="1875638"/>
                  <a:pt x="2824137" y="3458111"/>
                  <a:pt x="5203842" y="3471290"/>
                </a:cubicBezTo>
                <a:cubicBezTo>
                  <a:pt x="7316304" y="3483357"/>
                  <a:pt x="8493383" y="2533663"/>
                  <a:pt x="9144000" y="1555314"/>
                </a:cubicBezTo>
                <a:lnTo>
                  <a:pt x="9144000" y="4377121"/>
                </a:lnTo>
                <a:lnTo>
                  <a:pt x="0" y="4377121"/>
                </a:lnTo>
                <a:close/>
              </a:path>
            </a:pathLst>
          </a:custGeom>
          <a:solidFill>
            <a:schemeClr val="bg1"/>
          </a:solidFill>
          <a:ln w="1143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Title 11"/>
          <p:cNvSpPr>
            <a:spLocks noGrp="1"/>
          </p:cNvSpPr>
          <p:nvPr>
            <p:ph type="ctrTitle"/>
          </p:nvPr>
        </p:nvSpPr>
        <p:spPr bwMode="white">
          <a:xfrm>
            <a:off x="234950" y="33648"/>
            <a:ext cx="9526561" cy="956489"/>
          </a:xfrm>
          <a:noFill/>
        </p:spPr>
        <p:txBody>
          <a:bodyPr/>
          <a:lstStyle/>
          <a:p>
            <a:r>
              <a:rPr lang="en-US" sz="3600" dirty="0" smtClean="0">
                <a:solidFill>
                  <a:srgbClr val="000000"/>
                </a:solidFill>
              </a:rPr>
              <a:t>Legislation and Regulation of Wetlands</a:t>
            </a:r>
            <a:endParaRPr lang="en-GB" sz="3600" dirty="0">
              <a:solidFill>
                <a:srgbClr val="000000"/>
              </a:solidFill>
            </a:endParaRPr>
          </a:p>
        </p:txBody>
      </p:sp>
      <p:sp>
        <p:nvSpPr>
          <p:cNvPr id="19" name="TextBox 18"/>
          <p:cNvSpPr txBox="1"/>
          <p:nvPr/>
        </p:nvSpPr>
        <p:spPr>
          <a:xfrm>
            <a:off x="234950" y="6504706"/>
            <a:ext cx="4491390" cy="230832"/>
          </a:xfrm>
          <a:prstGeom prst="rect">
            <a:avLst/>
          </a:prstGeom>
          <a:noFill/>
        </p:spPr>
        <p:txBody>
          <a:bodyPr wrap="square" lIns="0" rIns="0" rtlCol="0">
            <a:spAutoFit/>
          </a:bodyPr>
          <a:lstStyle/>
          <a:p>
            <a:r>
              <a:rPr lang="en-GB" sz="900" i="1" dirty="0" smtClean="0">
                <a:solidFill>
                  <a:schemeClr val="tx1"/>
                </a:solidFill>
              </a:rPr>
              <a:t>The world’s leading sustainability consultancy</a:t>
            </a:r>
          </a:p>
        </p:txBody>
      </p:sp>
      <p:pic>
        <p:nvPicPr>
          <p:cNvPr id="20" name="Picture 31" descr="GLogoLG288"/>
          <p:cNvPicPr>
            <a:picLocks noChangeAspect="1" noChangeArrowheads="1"/>
          </p:cNvPicPr>
          <p:nvPr/>
        </p:nvPicPr>
        <p:blipFill>
          <a:blip r:embed="rId4"/>
          <a:srcRect/>
          <a:stretch>
            <a:fillRect/>
          </a:stretch>
        </p:blipFill>
        <p:spPr bwMode="auto">
          <a:xfrm>
            <a:off x="8254093" y="5786660"/>
            <a:ext cx="667657" cy="888778"/>
          </a:xfrm>
          <a:prstGeom prst="rect">
            <a:avLst/>
          </a:prstGeom>
          <a:noFill/>
          <a:ln w="9525">
            <a:noFill/>
            <a:miter lim="800000"/>
            <a:headEnd/>
            <a:tailEnd/>
          </a:ln>
        </p:spPr>
      </p:pic>
      <p:sp>
        <p:nvSpPr>
          <p:cNvPr id="14" name="Freeform 14"/>
          <p:cNvSpPr>
            <a:spLocks/>
          </p:cNvSpPr>
          <p:nvPr/>
        </p:nvSpPr>
        <p:spPr bwMode="auto">
          <a:xfrm>
            <a:off x="-120030" y="1345757"/>
            <a:ext cx="9367478" cy="376455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96"/>
              <a:gd name="connsiteY0" fmla="*/ 0 h 10242"/>
              <a:gd name="connsiteX1" fmla="*/ 5743 w 10096"/>
              <a:gd name="connsiteY1" fmla="*/ 10242 h 10242"/>
              <a:gd name="connsiteX2" fmla="*/ 10096 w 10096"/>
              <a:gd name="connsiteY2" fmla="*/ 4193 h 10242"/>
            </a:gdLst>
            <a:ahLst/>
            <a:cxnLst>
              <a:cxn ang="0">
                <a:pos x="connsiteX0" y="connsiteY0"/>
              </a:cxn>
              <a:cxn ang="0">
                <a:pos x="connsiteX1" y="connsiteY1"/>
              </a:cxn>
              <a:cxn ang="0">
                <a:pos x="connsiteX2" y="connsiteY2"/>
              </a:cxn>
            </a:cxnLst>
            <a:rect l="l" t="t" r="r" b="b"/>
            <a:pathLst>
              <a:path w="10096" h="10242">
                <a:moveTo>
                  <a:pt x="0" y="0"/>
                </a:moveTo>
                <a:cubicBezTo>
                  <a:pt x="150" y="930"/>
                  <a:pt x="1860" y="9903"/>
                  <a:pt x="5743" y="10242"/>
                </a:cubicBezTo>
                <a:cubicBezTo>
                  <a:pt x="9262" y="10098"/>
                  <a:pt x="10096" y="4193"/>
                  <a:pt x="10096" y="4193"/>
                </a:cubicBezTo>
              </a:path>
            </a:pathLst>
          </a:custGeom>
          <a:noFill/>
          <a:ln w="11430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14"/>
          <p:cNvSpPr>
            <a:spLocks/>
          </p:cNvSpPr>
          <p:nvPr/>
        </p:nvSpPr>
        <p:spPr bwMode="auto">
          <a:xfrm>
            <a:off x="-139516" y="2225139"/>
            <a:ext cx="9393459" cy="3739022"/>
          </a:xfrm>
          <a:custGeom>
            <a:avLst/>
            <a:gdLst>
              <a:gd name="T0" fmla="*/ 0 w 4438"/>
              <a:gd name="T1" fmla="*/ 0 h 3000"/>
              <a:gd name="T2" fmla="*/ 2525 w 4438"/>
              <a:gd name="T3" fmla="*/ 2991 h 3000"/>
              <a:gd name="T4" fmla="*/ 4298 w 4438"/>
              <a:gd name="T5" fmla="*/ 1531 h 3000"/>
              <a:gd name="T6" fmla="*/ 4438 w 4438"/>
              <a:gd name="T7" fmla="*/ 28 h 3000"/>
              <a:gd name="T8" fmla="*/ 0 w 4438"/>
              <a:gd name="T9" fmla="*/ 0 h 3000"/>
              <a:gd name="connsiteX0" fmla="*/ 10000 w 10081"/>
              <a:gd name="connsiteY0" fmla="*/ 93 h 10000"/>
              <a:gd name="connsiteX1" fmla="*/ 0 w 10081"/>
              <a:gd name="connsiteY1" fmla="*/ 0 h 10000"/>
              <a:gd name="connsiteX2" fmla="*/ 5689 w 10081"/>
              <a:gd name="connsiteY2" fmla="*/ 9970 h 10000"/>
              <a:gd name="connsiteX3" fmla="*/ 9685 w 10081"/>
              <a:gd name="connsiteY3" fmla="*/ 5103 h 10000"/>
              <a:gd name="connsiteX4" fmla="*/ 10081 w 10081"/>
              <a:gd name="connsiteY4" fmla="*/ 212 h 10000"/>
              <a:gd name="connsiteX0" fmla="*/ 10000 w 10000"/>
              <a:gd name="connsiteY0" fmla="*/ 93 h 10000"/>
              <a:gd name="connsiteX1" fmla="*/ 0 w 10000"/>
              <a:gd name="connsiteY1" fmla="*/ 0 h 10000"/>
              <a:gd name="connsiteX2" fmla="*/ 5689 w 10000"/>
              <a:gd name="connsiteY2" fmla="*/ 9970 h 10000"/>
              <a:gd name="connsiteX3" fmla="*/ 9685 w 10000"/>
              <a:gd name="connsiteY3" fmla="*/ 5103 h 10000"/>
              <a:gd name="connsiteX0" fmla="*/ 0 w 9685"/>
              <a:gd name="connsiteY0" fmla="*/ 0 h 10000"/>
              <a:gd name="connsiteX1" fmla="*/ 5689 w 9685"/>
              <a:gd name="connsiteY1" fmla="*/ 9970 h 10000"/>
              <a:gd name="connsiteX2" fmla="*/ 9685 w 9685"/>
              <a:gd name="connsiteY2" fmla="*/ 5103 h 10000"/>
              <a:gd name="connsiteX0" fmla="*/ 0 w 8926"/>
              <a:gd name="connsiteY0" fmla="*/ 77 h 4867"/>
              <a:gd name="connsiteX1" fmla="*/ 4800 w 8926"/>
              <a:gd name="connsiteY1" fmla="*/ 4867 h 4867"/>
              <a:gd name="connsiteX2" fmla="*/ 8926 w 8926"/>
              <a:gd name="connsiteY2" fmla="*/ 0 h 4867"/>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10000"/>
              <a:gd name="connsiteY0" fmla="*/ 158 h 10000"/>
              <a:gd name="connsiteX1" fmla="*/ 5378 w 10000"/>
              <a:gd name="connsiteY1" fmla="*/ 10000 h 10000"/>
              <a:gd name="connsiteX2" fmla="*/ 10000 w 10000"/>
              <a:gd name="connsiteY2" fmla="*/ 0 h 10000"/>
              <a:gd name="connsiteX0" fmla="*/ 0 w 9457"/>
              <a:gd name="connsiteY0" fmla="*/ 0 h 9842"/>
              <a:gd name="connsiteX1" fmla="*/ 5378 w 9457"/>
              <a:gd name="connsiteY1" fmla="*/ 9842 h 9842"/>
              <a:gd name="connsiteX2" fmla="*/ 9456 w 9457"/>
              <a:gd name="connsiteY2" fmla="*/ 4127 h 9842"/>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10001"/>
              <a:gd name="connsiteY0" fmla="*/ 0 h 10000"/>
              <a:gd name="connsiteX1" fmla="*/ 5687 w 10001"/>
              <a:gd name="connsiteY1" fmla="*/ 10000 h 10000"/>
              <a:gd name="connsiteX2" fmla="*/ 9999 w 10001"/>
              <a:gd name="connsiteY2" fmla="*/ 4193 h 10000"/>
              <a:gd name="connsiteX0" fmla="*/ 0 w 9999"/>
              <a:gd name="connsiteY0" fmla="*/ 0 h 10000"/>
              <a:gd name="connsiteX1" fmla="*/ 5687 w 9999"/>
              <a:gd name="connsiteY1" fmla="*/ 10000 h 10000"/>
              <a:gd name="connsiteX2" fmla="*/ 9999 w 9999"/>
              <a:gd name="connsiteY2" fmla="*/ 4193 h 10000"/>
              <a:gd name="connsiteX0" fmla="*/ 0 w 10000"/>
              <a:gd name="connsiteY0" fmla="*/ 0 h 10000"/>
              <a:gd name="connsiteX1" fmla="*/ 5688 w 10000"/>
              <a:gd name="connsiteY1" fmla="*/ 10000 h 10000"/>
              <a:gd name="connsiteX2" fmla="*/ 10000 w 10000"/>
              <a:gd name="connsiteY2" fmla="*/ 4193 h 10000"/>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242"/>
              <a:gd name="connsiteX1" fmla="*/ 5743 w 10055"/>
              <a:gd name="connsiteY1" fmla="*/ 10242 h 10242"/>
              <a:gd name="connsiteX2" fmla="*/ 10055 w 10055"/>
              <a:gd name="connsiteY2" fmla="*/ 4435 h 10242"/>
              <a:gd name="connsiteX0" fmla="*/ 0 w 10055"/>
              <a:gd name="connsiteY0" fmla="*/ 0 h 10385"/>
              <a:gd name="connsiteX1" fmla="*/ 5743 w 10055"/>
              <a:gd name="connsiteY1" fmla="*/ 10385 h 10385"/>
              <a:gd name="connsiteX2" fmla="*/ 10055 w 10055"/>
              <a:gd name="connsiteY2" fmla="*/ 4578 h 10385"/>
              <a:gd name="connsiteX0" fmla="*/ 0 w 10082"/>
              <a:gd name="connsiteY0" fmla="*/ 0 h 10385"/>
              <a:gd name="connsiteX1" fmla="*/ 5743 w 10082"/>
              <a:gd name="connsiteY1" fmla="*/ 10385 h 10385"/>
              <a:gd name="connsiteX2" fmla="*/ 10082 w 10082"/>
              <a:gd name="connsiteY2" fmla="*/ 4524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85"/>
              <a:gd name="connsiteX1" fmla="*/ 5743 w 10103"/>
              <a:gd name="connsiteY1" fmla="*/ 10385 h 10385"/>
              <a:gd name="connsiteX2" fmla="*/ 10103 w 10103"/>
              <a:gd name="connsiteY2" fmla="*/ 4399 h 10385"/>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03"/>
              <a:gd name="connsiteY0" fmla="*/ 0 h 10349"/>
              <a:gd name="connsiteX1" fmla="*/ 5750 w 10103"/>
              <a:gd name="connsiteY1" fmla="*/ 10349 h 10349"/>
              <a:gd name="connsiteX2" fmla="*/ 10103 w 10103"/>
              <a:gd name="connsiteY2" fmla="*/ 4399 h 10349"/>
              <a:gd name="connsiteX0" fmla="*/ 0 w 10124"/>
              <a:gd name="connsiteY0" fmla="*/ 0 h 10528"/>
              <a:gd name="connsiteX1" fmla="*/ 5771 w 10124"/>
              <a:gd name="connsiteY1" fmla="*/ 10528 h 10528"/>
              <a:gd name="connsiteX2" fmla="*/ 10124 w 10124"/>
              <a:gd name="connsiteY2" fmla="*/ 4578 h 10528"/>
            </a:gdLst>
            <a:ahLst/>
            <a:cxnLst>
              <a:cxn ang="0">
                <a:pos x="connsiteX0" y="connsiteY0"/>
              </a:cxn>
              <a:cxn ang="0">
                <a:pos x="connsiteX1" y="connsiteY1"/>
              </a:cxn>
              <a:cxn ang="0">
                <a:pos x="connsiteX2" y="connsiteY2"/>
              </a:cxn>
            </a:cxnLst>
            <a:rect l="l" t="t" r="r" b="b"/>
            <a:pathLst>
              <a:path w="10124" h="10528">
                <a:moveTo>
                  <a:pt x="0" y="0"/>
                </a:moveTo>
                <a:cubicBezTo>
                  <a:pt x="129" y="644"/>
                  <a:pt x="1949" y="10403"/>
                  <a:pt x="5771" y="10528"/>
                </a:cubicBezTo>
                <a:cubicBezTo>
                  <a:pt x="9125" y="10456"/>
                  <a:pt x="10124" y="4578"/>
                  <a:pt x="10124" y="4578"/>
                </a:cubicBezTo>
              </a:path>
            </a:pathLst>
          </a:custGeom>
          <a:noFill/>
          <a:ln w="1143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Mitigation for Wetland Impacts – New US Approach</a:t>
            </a:r>
            <a:r>
              <a:rPr lang="en-US" sz="2800" dirty="0"/>
              <a:t/>
            </a:r>
            <a:br>
              <a:rPr lang="en-US" sz="2800" dirty="0"/>
            </a:br>
            <a:endParaRPr lang="en-US" sz="2800"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10</a:t>
            </a:fld>
            <a:endParaRPr lang="en-GB" dirty="0"/>
          </a:p>
        </p:txBody>
      </p:sp>
      <p:sp>
        <p:nvSpPr>
          <p:cNvPr id="4" name="Text Placeholder 3"/>
          <p:cNvSpPr>
            <a:spLocks noGrp="1"/>
          </p:cNvSpPr>
          <p:nvPr>
            <p:ph type="body" sz="quarter" idx="13"/>
          </p:nvPr>
        </p:nvSpPr>
        <p:spPr>
          <a:xfrm>
            <a:off x="612775" y="1033525"/>
            <a:ext cx="4161106" cy="4787900"/>
          </a:xfrm>
        </p:spPr>
        <p:txBody>
          <a:bodyPr/>
          <a:lstStyle/>
          <a:p>
            <a:pPr marL="342900" indent="-342900">
              <a:buFont typeface="Arial" pitchFamily="34" charset="0"/>
              <a:buChar char="•"/>
            </a:pPr>
            <a:r>
              <a:rPr lang="en-US" sz="2000" dirty="0" smtClean="0"/>
              <a:t>In 2011, USACE officially declared their support for wetland banking as the primary means for wetland mitigation.</a:t>
            </a:r>
          </a:p>
          <a:p>
            <a:pPr marL="609600" lvl="1" indent="-342900">
              <a:buFont typeface="Arial" pitchFamily="34" charset="0"/>
              <a:buChar char="•"/>
            </a:pPr>
            <a:r>
              <a:rPr lang="en-US" sz="1800" dirty="0"/>
              <a:t>When a land developer </a:t>
            </a:r>
            <a:r>
              <a:rPr lang="en-US" sz="1800" dirty="0" smtClean="0"/>
              <a:t>impacts </a:t>
            </a:r>
            <a:r>
              <a:rPr lang="en-US" sz="1800" dirty="0"/>
              <a:t>a wetland they may buy offsets from </a:t>
            </a:r>
            <a:r>
              <a:rPr lang="en-US" sz="1800" dirty="0" smtClean="0"/>
              <a:t>an approved </a:t>
            </a:r>
            <a:r>
              <a:rPr lang="en-US" sz="1800" dirty="0"/>
              <a:t>mitigation </a:t>
            </a:r>
            <a:r>
              <a:rPr lang="en-US" sz="1800" dirty="0" smtClean="0"/>
              <a:t>banker. </a:t>
            </a:r>
            <a:r>
              <a:rPr lang="en-US" sz="1800" dirty="0"/>
              <a:t>The mitigation banker restores, enhances, creates or preserves an area of wetland to generate credits. </a:t>
            </a:r>
            <a:endParaRPr lang="en-US" sz="1800" dirty="0" smtClean="0"/>
          </a:p>
          <a:p>
            <a:pPr marL="609600" lvl="1" indent="-342900">
              <a:buFont typeface="Arial" pitchFamily="34" charset="0"/>
              <a:buChar char="•"/>
            </a:pPr>
            <a:r>
              <a:rPr lang="en-US" sz="1800" dirty="0"/>
              <a:t>The number of credits </a:t>
            </a:r>
            <a:r>
              <a:rPr lang="en-US" sz="1800" dirty="0" smtClean="0"/>
              <a:t>available at a mitigation bank is </a:t>
            </a:r>
            <a:r>
              <a:rPr lang="en-US" sz="1800" dirty="0"/>
              <a:t>related to the area of wetland and/or the functional value of the </a:t>
            </a:r>
            <a:r>
              <a:rPr lang="en-US" sz="1800" dirty="0" smtClean="0"/>
              <a:t>wetland. </a:t>
            </a:r>
            <a:endParaRPr lang="en-US" sz="1800" dirty="0"/>
          </a:p>
          <a:p>
            <a:pPr marL="342900" indent="-342900">
              <a:buFont typeface="Arial" pitchFamily="34" charset="0"/>
              <a:buChar char="•"/>
            </a:pPr>
            <a:endParaRPr lang="en-US" sz="2000" dirty="0"/>
          </a:p>
          <a:p>
            <a:endParaRPr lang="en-US" sz="2000" dirty="0"/>
          </a:p>
        </p:txBody>
      </p:sp>
      <p:sp>
        <p:nvSpPr>
          <p:cNvPr id="9" name="Picture Placeholder 8"/>
          <p:cNvSpPr>
            <a:spLocks noGrp="1"/>
          </p:cNvSpPr>
          <p:nvPr>
            <p:ph type="pic" sz="quarter" idx="14"/>
          </p:nvPr>
        </p:nvSpPr>
        <p:spPr/>
      </p:sp>
      <p:pic>
        <p:nvPicPr>
          <p:cNvPr id="7175" name="Picture 7" descr="C:\Users\julia.tims\Desktop\wetland mitigation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83225" y="984756"/>
            <a:ext cx="3451644" cy="2316584"/>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C:\Users\julia.tims\Desktop\wetland mit banking 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83225" y="3322122"/>
            <a:ext cx="3451644" cy="257734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5483225" y="5899463"/>
            <a:ext cx="3429000" cy="523220"/>
          </a:xfrm>
          <a:prstGeom prst="rect">
            <a:avLst/>
          </a:prstGeom>
          <a:noFill/>
        </p:spPr>
        <p:txBody>
          <a:bodyPr wrap="square" lIns="0" rIns="0" rtlCol="0">
            <a:spAutoFit/>
          </a:bodyPr>
          <a:lstStyle/>
          <a:p>
            <a:r>
              <a:rPr lang="en-US" sz="1400" dirty="0" smtClean="0"/>
              <a:t>Images of two wetland mitigation banks in California and Virginia, USA.</a:t>
            </a:r>
          </a:p>
        </p:txBody>
      </p:sp>
    </p:spTree>
    <p:extLst>
      <p:ext uri="{BB962C8B-B14F-4D97-AF65-F5344CB8AC3E}">
        <p14:creationId xmlns:p14="http://schemas.microsoft.com/office/powerpoint/2010/main" xmlns="" val="968737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 Banking – The Way Forward</a:t>
            </a:r>
            <a:endParaRPr lang="en-US"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11</a:t>
            </a:fld>
            <a:endParaRPr lang="en-GB" dirty="0"/>
          </a:p>
        </p:txBody>
      </p:sp>
      <p:sp>
        <p:nvSpPr>
          <p:cNvPr id="4" name="Text Placeholder 3"/>
          <p:cNvSpPr>
            <a:spLocks noGrp="1"/>
          </p:cNvSpPr>
          <p:nvPr>
            <p:ph type="body" sz="quarter" idx="13"/>
          </p:nvPr>
        </p:nvSpPr>
        <p:spPr/>
        <p:txBody>
          <a:bodyPr/>
          <a:lstStyle/>
          <a:p>
            <a:pPr marL="342900" indent="-342900">
              <a:buFont typeface="Arial" pitchFamily="34" charset="0"/>
              <a:buChar char="•"/>
            </a:pPr>
            <a:r>
              <a:rPr lang="en-US" sz="2000" dirty="0" smtClean="0"/>
              <a:t>Mitigation banks are </a:t>
            </a:r>
            <a:r>
              <a:rPr lang="en-US" sz="2000" dirty="0"/>
              <a:t>essentially large mitigation sites for multiple </a:t>
            </a:r>
            <a:r>
              <a:rPr lang="en-US" sz="2000" dirty="0" smtClean="0"/>
              <a:t>projects</a:t>
            </a:r>
          </a:p>
          <a:p>
            <a:pPr marL="342900" indent="-342900">
              <a:buFont typeface="Arial" pitchFamily="34" charset="0"/>
              <a:buChar char="•"/>
            </a:pPr>
            <a:r>
              <a:rPr lang="en-US" sz="2000" dirty="0" smtClean="0"/>
              <a:t>Mitigation </a:t>
            </a:r>
            <a:r>
              <a:rPr lang="en-US" sz="2000" dirty="0"/>
              <a:t>bank credit prices range anywhere from $3,000 to $600,000 </a:t>
            </a:r>
            <a:r>
              <a:rPr lang="en-US" sz="2000" dirty="0" smtClean="0"/>
              <a:t>USD per credit. </a:t>
            </a:r>
            <a:br>
              <a:rPr lang="en-US" sz="2000" dirty="0" smtClean="0"/>
            </a:br>
            <a:endParaRPr lang="en-US" sz="2000" dirty="0" smtClean="0"/>
          </a:p>
          <a:p>
            <a:pPr marL="877888" lvl="2" indent="-342900">
              <a:buFont typeface="Arial" pitchFamily="34" charset="0"/>
              <a:buChar char="•"/>
            </a:pPr>
            <a:r>
              <a:rPr lang="en-US" dirty="0" smtClean="0"/>
              <a:t>The </a:t>
            </a:r>
            <a:r>
              <a:rPr lang="en-US" dirty="0"/>
              <a:t>variability in the market value of credits reflects differences in the availability and price of land suitable for bank development and the cost to create an acre of wetland compensation within a given region</a:t>
            </a:r>
            <a:r>
              <a:rPr lang="en-US" sz="1600" dirty="0"/>
              <a:t>. </a:t>
            </a:r>
          </a:p>
          <a:p>
            <a:pPr marL="342900" indent="-342900">
              <a:buFont typeface="Arial" pitchFamily="34" charset="0"/>
              <a:buChar char="•"/>
            </a:pPr>
            <a:endParaRPr lang="en-US" sz="2000" dirty="0" smtClean="0"/>
          </a:p>
          <a:p>
            <a:r>
              <a:rPr lang="en-US" sz="2000" dirty="0" smtClean="0"/>
              <a:t> </a:t>
            </a:r>
            <a:endParaRPr lang="en-US" sz="2000" dirty="0"/>
          </a:p>
        </p:txBody>
      </p:sp>
      <p:pic>
        <p:nvPicPr>
          <p:cNvPr id="8196" name="Picture 4" descr="http://www.watershedco.com/wetlands/narbeck/aerial.jpg"/>
          <p:cNvPicPr>
            <a:picLocks noGrp="1" noChangeAspect="1" noChangeArrowheads="1"/>
          </p:cNvPicPr>
          <p:nvPr>
            <p:ph type="pic" sz="quarter" idx="14"/>
          </p:nvPr>
        </p:nvPicPr>
        <p:blipFill>
          <a:blip r:embed="rId2">
            <a:extLst>
              <a:ext uri="{28A0092B-C50C-407E-A947-70E740481C1C}">
                <a14:useLocalDpi xmlns:a14="http://schemas.microsoft.com/office/drawing/2010/main" xmlns="" val="0"/>
              </a:ext>
            </a:extLst>
          </a:blip>
          <a:srcRect l="23143" r="23143"/>
          <a:stretch>
            <a:fillRect/>
          </a:stretch>
        </p:blipFill>
        <p:spPr bwMode="auto">
          <a:xfrm>
            <a:off x="5483225" y="1057275"/>
            <a:ext cx="3429000" cy="460725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5483225" y="5667050"/>
            <a:ext cx="3429000" cy="738664"/>
          </a:xfrm>
          <a:prstGeom prst="rect">
            <a:avLst/>
          </a:prstGeom>
          <a:noFill/>
        </p:spPr>
        <p:txBody>
          <a:bodyPr wrap="square" lIns="0" rIns="0" rtlCol="0">
            <a:spAutoFit/>
          </a:bodyPr>
          <a:lstStyle/>
          <a:p>
            <a:r>
              <a:rPr lang="en-US" sz="1400" dirty="0" smtClean="0"/>
              <a:t>Snohomish County, Washington Mitigation Bank designed to mitigation for impacts to wetlands and rare species</a:t>
            </a:r>
          </a:p>
        </p:txBody>
      </p:sp>
    </p:spTree>
    <p:extLst>
      <p:ext uri="{BB962C8B-B14F-4D97-AF65-F5344CB8AC3E}">
        <p14:creationId xmlns:p14="http://schemas.microsoft.com/office/powerpoint/2010/main" xmlns="" val="1330824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 Banking – The Way Forward</a:t>
            </a:r>
            <a:endParaRPr lang="en-US"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12</a:t>
            </a:fld>
            <a:endParaRPr lang="en-GB" dirty="0"/>
          </a:p>
        </p:txBody>
      </p:sp>
      <p:sp>
        <p:nvSpPr>
          <p:cNvPr id="4" name="Text Placeholder 3"/>
          <p:cNvSpPr>
            <a:spLocks noGrp="1"/>
          </p:cNvSpPr>
          <p:nvPr>
            <p:ph type="body" sz="quarter" idx="13"/>
          </p:nvPr>
        </p:nvSpPr>
        <p:spPr>
          <a:xfrm>
            <a:off x="612775" y="1057274"/>
            <a:ext cx="3941763" cy="5079899"/>
          </a:xfrm>
        </p:spPr>
        <p:txBody>
          <a:bodyPr/>
          <a:lstStyle/>
          <a:p>
            <a:pPr lvl="1"/>
            <a:r>
              <a:rPr lang="en-US" sz="2400" dirty="0" smtClean="0"/>
              <a:t>Wetland </a:t>
            </a:r>
            <a:r>
              <a:rPr lang="en-US" sz="2400" dirty="0"/>
              <a:t>mitigation banking is now expanding into biodiversity banking where credits for impacts to other regulated resources (endangered species, water quality) can be </a:t>
            </a:r>
            <a:r>
              <a:rPr lang="en-US" sz="2400" dirty="0" smtClean="0"/>
              <a:t>purchased.</a:t>
            </a:r>
            <a:br>
              <a:rPr lang="en-US" sz="2400" dirty="0" smtClean="0"/>
            </a:br>
            <a:endParaRPr lang="en-US" sz="2400" dirty="0" smtClean="0"/>
          </a:p>
          <a:p>
            <a:pPr lvl="2"/>
            <a:r>
              <a:rPr lang="en-US" sz="2000" dirty="0" smtClean="0"/>
              <a:t>Currently, there are over 120 approved biodiversity banks in the US covering over 400 ha and protecting </a:t>
            </a:r>
            <a:r>
              <a:rPr lang="en-US" sz="2000" dirty="0"/>
              <a:t>over 60 listed </a:t>
            </a:r>
            <a:r>
              <a:rPr lang="en-US" sz="2000" dirty="0" smtClean="0"/>
              <a:t>species.</a:t>
            </a:r>
          </a:p>
          <a:p>
            <a:pPr marL="0" lvl="1" indent="0">
              <a:buNone/>
            </a:pPr>
            <a:endParaRPr lang="en-US" sz="2400" dirty="0"/>
          </a:p>
          <a:p>
            <a:pPr lvl="1"/>
            <a:endParaRPr lang="en-US" sz="2400" dirty="0" smtClean="0"/>
          </a:p>
          <a:p>
            <a:endParaRPr lang="en-US" sz="2800" dirty="0"/>
          </a:p>
        </p:txBody>
      </p:sp>
      <p:pic>
        <p:nvPicPr>
          <p:cNvPr id="7" name="Picture 3" descr="19 Picture of gopher tortois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10149" y="930275"/>
            <a:ext cx="3398982" cy="2549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10148" y="3598261"/>
            <a:ext cx="3398983" cy="2518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3328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4950" y="161925"/>
            <a:ext cx="8677275" cy="895350"/>
          </a:xfrm>
        </p:spPr>
        <p:txBody>
          <a:bodyPr/>
          <a:lstStyle/>
          <a:p>
            <a:r>
              <a:rPr lang="en-GB" dirty="0"/>
              <a:t>Conclusions</a:t>
            </a:r>
          </a:p>
        </p:txBody>
      </p:sp>
      <p:sp>
        <p:nvSpPr>
          <p:cNvPr id="5" name="Text Placeholder 4"/>
          <p:cNvSpPr>
            <a:spLocks noGrp="1"/>
          </p:cNvSpPr>
          <p:nvPr>
            <p:ph type="body" sz="quarter" idx="11"/>
          </p:nvPr>
        </p:nvSpPr>
        <p:spPr>
          <a:xfrm>
            <a:off x="395538" y="838910"/>
            <a:ext cx="8299450" cy="5800726"/>
          </a:xfrm>
        </p:spPr>
        <p:txBody>
          <a:bodyPr/>
          <a:lstStyle/>
          <a:p>
            <a:pPr lvl="1"/>
            <a:r>
              <a:rPr lang="en-GB" sz="2400" dirty="0" smtClean="0"/>
              <a:t>US Federal regulations provide the overall framework for wetlands regulations.</a:t>
            </a:r>
          </a:p>
          <a:p>
            <a:pPr lvl="2"/>
            <a:r>
              <a:rPr lang="en-GB" sz="2000" dirty="0" smtClean="0"/>
              <a:t>Clean Water Act</a:t>
            </a:r>
          </a:p>
          <a:p>
            <a:pPr lvl="2"/>
            <a:r>
              <a:rPr lang="en-GB" sz="2000" dirty="0" smtClean="0"/>
              <a:t>Rivers and </a:t>
            </a:r>
            <a:r>
              <a:rPr lang="en-GB" sz="2000" dirty="0" err="1" smtClean="0"/>
              <a:t>Harbors</a:t>
            </a:r>
            <a:r>
              <a:rPr lang="en-GB" sz="2000" dirty="0" smtClean="0"/>
              <a:t> Act</a:t>
            </a:r>
          </a:p>
          <a:p>
            <a:pPr lvl="1"/>
            <a:r>
              <a:rPr lang="en-GB" sz="2400" dirty="0" smtClean="0"/>
              <a:t>US Federal policy provides the financial framework for development in wetlands</a:t>
            </a:r>
          </a:p>
          <a:p>
            <a:pPr lvl="2"/>
            <a:r>
              <a:rPr lang="en-GB" sz="2000" dirty="0" smtClean="0"/>
              <a:t>Coastal Zone Management Act</a:t>
            </a:r>
          </a:p>
          <a:p>
            <a:pPr lvl="2"/>
            <a:r>
              <a:rPr lang="en-GB" sz="2000" dirty="0" smtClean="0"/>
              <a:t>Coastal Barriers Resources Act</a:t>
            </a:r>
            <a:endParaRPr lang="en-GB" sz="2000" dirty="0"/>
          </a:p>
          <a:p>
            <a:pPr lvl="1"/>
            <a:r>
              <a:rPr lang="en-GB" sz="2400" dirty="0" smtClean="0"/>
              <a:t>US States have the ability to regulate wetland operations and developments if they choose to</a:t>
            </a:r>
            <a:endParaRPr lang="en-GB" sz="2400" dirty="0"/>
          </a:p>
          <a:p>
            <a:pPr lvl="1"/>
            <a:r>
              <a:rPr lang="en-GB" sz="2400" dirty="0" smtClean="0"/>
              <a:t>Oil and gas exploration projects are subject of all wetland regulations</a:t>
            </a:r>
          </a:p>
          <a:p>
            <a:pPr lvl="1"/>
            <a:r>
              <a:rPr lang="en-GB" sz="2400" dirty="0" smtClean="0"/>
              <a:t>Oil and gas projects must satisfy the regulatory process through impact analysis and planning in consultation with the regulatory agencies.</a:t>
            </a:r>
            <a:endParaRPr lang="en-GB" sz="2400" dirty="0"/>
          </a:p>
        </p:txBody>
      </p:sp>
    </p:spTree>
    <p:extLst>
      <p:ext uri="{BB962C8B-B14F-4D97-AF65-F5344CB8AC3E}">
        <p14:creationId xmlns:p14="http://schemas.microsoft.com/office/powerpoint/2010/main" xmlns="" val="4013257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Effects on Wetland Function or Service</a:t>
            </a:r>
          </a:p>
        </p:txBody>
      </p:sp>
      <p:sp>
        <p:nvSpPr>
          <p:cNvPr id="3" name="Slide Number Placeholder 2"/>
          <p:cNvSpPr>
            <a:spLocks noGrp="1"/>
          </p:cNvSpPr>
          <p:nvPr>
            <p:ph type="sldNum" sz="quarter" idx="10"/>
          </p:nvPr>
        </p:nvSpPr>
        <p:spPr/>
        <p:txBody>
          <a:bodyPr/>
          <a:lstStyle/>
          <a:p>
            <a:fld id="{64A0697F-D92A-44AE-9631-4DF4FB2C44EF}" type="slidenum">
              <a:rPr lang="en-GB" smtClean="0"/>
              <a:pPr/>
              <a:t>14</a:t>
            </a:fld>
            <a:endParaRPr lang="en-GB" dirty="0"/>
          </a:p>
        </p:txBody>
      </p:sp>
      <p:sp>
        <p:nvSpPr>
          <p:cNvPr id="4" name="Text Placeholder 3"/>
          <p:cNvSpPr>
            <a:spLocks noGrp="1"/>
          </p:cNvSpPr>
          <p:nvPr>
            <p:ph type="body" sz="quarter" idx="11"/>
          </p:nvPr>
        </p:nvSpPr>
        <p:spPr/>
        <p:txBody>
          <a:bodyPr/>
          <a:lstStyle/>
          <a:p>
            <a:endParaRPr lang="en-GB" sz="4400" dirty="0" smtClean="0"/>
          </a:p>
          <a:p>
            <a:endParaRPr lang="en-GB" sz="4400" dirty="0"/>
          </a:p>
          <a:p>
            <a:r>
              <a:rPr lang="en-GB" sz="4400" dirty="0" smtClean="0"/>
              <a:t>Any Questions? </a:t>
            </a:r>
          </a:p>
          <a:p>
            <a:endParaRPr lang="en-GB" dirty="0" smtClean="0"/>
          </a:p>
          <a:p>
            <a:endParaRPr lang="en-GB" dirty="0"/>
          </a:p>
        </p:txBody>
      </p:sp>
    </p:spTree>
    <p:extLst>
      <p:ext uri="{BB962C8B-B14F-4D97-AF65-F5344CB8AC3E}">
        <p14:creationId xmlns:p14="http://schemas.microsoft.com/office/powerpoint/2010/main" xmlns="" val="2220165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3" name="Slide Number Placeholder 2"/>
          <p:cNvSpPr>
            <a:spLocks noGrp="1"/>
          </p:cNvSpPr>
          <p:nvPr>
            <p:ph type="sldNum" sz="quarter" idx="10"/>
          </p:nvPr>
        </p:nvSpPr>
        <p:spPr/>
        <p:txBody>
          <a:bodyPr/>
          <a:lstStyle/>
          <a:p>
            <a:fld id="{64A0697F-D92A-44AE-9631-4DF4FB2C44EF}" type="slidenum">
              <a:rPr lang="en-GB" smtClean="0"/>
              <a:pPr/>
              <a:t>15</a:t>
            </a:fld>
            <a:endParaRPr lang="en-GB" dirty="0"/>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77027" y="1323115"/>
            <a:ext cx="2989942" cy="4066630"/>
          </a:xfrm>
          <a:prstGeom prst="rect">
            <a:avLst/>
          </a:prstGeom>
        </p:spPr>
      </p:pic>
      <p:sp>
        <p:nvSpPr>
          <p:cNvPr id="2" name="TextBox 1"/>
          <p:cNvSpPr txBox="1"/>
          <p:nvPr/>
        </p:nvSpPr>
        <p:spPr>
          <a:xfrm>
            <a:off x="2743198" y="5608284"/>
            <a:ext cx="3657600" cy="400110"/>
          </a:xfrm>
          <a:prstGeom prst="rect">
            <a:avLst/>
          </a:prstGeom>
          <a:noFill/>
        </p:spPr>
        <p:txBody>
          <a:bodyPr wrap="square" lIns="0" rIns="0" rtlCol="0">
            <a:spAutoFit/>
          </a:bodyPr>
          <a:lstStyle/>
          <a:p>
            <a:pPr algn="ctr"/>
            <a:r>
              <a:rPr lang="en-GB" sz="2000" dirty="0" smtClean="0">
                <a:hlinkClick r:id="rId2"/>
              </a:rPr>
              <a:t>www.erm.com</a:t>
            </a:r>
            <a:endParaRPr lang="en-GB" sz="2000" dirty="0" smtClean="0"/>
          </a:p>
        </p:txBody>
      </p:sp>
    </p:spTree>
    <p:extLst>
      <p:ext uri="{BB962C8B-B14F-4D97-AF65-F5344CB8AC3E}">
        <p14:creationId xmlns:p14="http://schemas.microsoft.com/office/powerpoint/2010/main" xmlns="" val="3967124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Legislation and Regulation of Wetlands - US </a:t>
            </a:r>
            <a:endParaRPr lang="en-US"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2</a:t>
            </a:fld>
            <a:endParaRPr lang="en-GB" dirty="0"/>
          </a:p>
        </p:txBody>
      </p:sp>
      <p:sp>
        <p:nvSpPr>
          <p:cNvPr id="7" name="Text Placeholder 6"/>
          <p:cNvSpPr>
            <a:spLocks noGrp="1"/>
          </p:cNvSpPr>
          <p:nvPr>
            <p:ph type="body" sz="quarter" idx="11"/>
          </p:nvPr>
        </p:nvSpPr>
        <p:spPr/>
        <p:txBody>
          <a:bodyPr/>
          <a:lstStyle/>
          <a:p>
            <a:r>
              <a:rPr lang="en-US" b="1" dirty="0" smtClean="0"/>
              <a:t>US Federal Legislation Protecting Wetlands</a:t>
            </a:r>
          </a:p>
          <a:p>
            <a:pPr marL="342900" indent="-342900">
              <a:buFont typeface="Arial" pitchFamily="34" charset="0"/>
              <a:buChar char="•"/>
            </a:pPr>
            <a:r>
              <a:rPr lang="en-US" dirty="0" smtClean="0"/>
              <a:t>Clean Water Act </a:t>
            </a:r>
          </a:p>
          <a:p>
            <a:pPr marL="342900" indent="-342900">
              <a:buFont typeface="Arial" pitchFamily="34" charset="0"/>
              <a:buChar char="•"/>
            </a:pPr>
            <a:r>
              <a:rPr lang="en-US" dirty="0" smtClean="0"/>
              <a:t>Rivers and Harbors Act </a:t>
            </a:r>
          </a:p>
          <a:p>
            <a:pPr marL="342900" indent="-342900">
              <a:buFont typeface="Arial" pitchFamily="34" charset="0"/>
              <a:buChar char="•"/>
            </a:pPr>
            <a:r>
              <a:rPr lang="en-US" dirty="0" smtClean="0"/>
              <a:t>Coastal </a:t>
            </a:r>
            <a:r>
              <a:rPr lang="en-US" dirty="0"/>
              <a:t>Zone Management Act </a:t>
            </a:r>
          </a:p>
          <a:p>
            <a:pPr marL="342900" indent="-342900">
              <a:buFont typeface="Arial" pitchFamily="34" charset="0"/>
              <a:buChar char="•"/>
            </a:pPr>
            <a:r>
              <a:rPr lang="en-US" dirty="0" smtClean="0"/>
              <a:t>Coastal </a:t>
            </a:r>
            <a:r>
              <a:rPr lang="en-US" dirty="0"/>
              <a:t>Barriers Resources </a:t>
            </a:r>
            <a:r>
              <a:rPr lang="en-US" dirty="0" smtClean="0"/>
              <a:t>Act</a:t>
            </a:r>
          </a:p>
          <a:p>
            <a:r>
              <a:rPr lang="en-US" u="sng" dirty="0"/>
              <a:t/>
            </a:r>
            <a:br>
              <a:rPr lang="en-US" u="sng" dirty="0"/>
            </a:br>
            <a:r>
              <a:rPr lang="en-US" b="1" dirty="0" smtClean="0"/>
              <a:t>US Wetland Regulatory Programs Oversight Authority</a:t>
            </a:r>
          </a:p>
          <a:p>
            <a:pPr marL="342900" indent="-342900">
              <a:buFont typeface="Arial" pitchFamily="34" charset="0"/>
              <a:buChar char="•"/>
            </a:pPr>
            <a:r>
              <a:rPr lang="en-US" dirty="0" smtClean="0"/>
              <a:t>US Army Corps of Engineers (USACE)</a:t>
            </a:r>
          </a:p>
          <a:p>
            <a:pPr marL="342900" indent="-342900">
              <a:buFont typeface="Arial" pitchFamily="34" charset="0"/>
              <a:buChar char="•"/>
            </a:pPr>
            <a:r>
              <a:rPr lang="en-US" dirty="0" smtClean="0"/>
              <a:t>US Environmental Protection Agency (USEPA)</a:t>
            </a:r>
          </a:p>
          <a:p>
            <a:pPr marL="342900" indent="-342900">
              <a:buFont typeface="Arial" pitchFamily="34" charset="0"/>
              <a:buChar char="•"/>
            </a:pPr>
            <a:r>
              <a:rPr lang="en-US" dirty="0" smtClean="0"/>
              <a:t>US </a:t>
            </a:r>
            <a:r>
              <a:rPr lang="en-US" dirty="0"/>
              <a:t>National Marine Fisheries </a:t>
            </a:r>
            <a:r>
              <a:rPr lang="en-US" dirty="0" smtClean="0"/>
              <a:t>Service (USNMFS)</a:t>
            </a:r>
            <a:r>
              <a:rPr lang="en-US" b="1" dirty="0"/>
              <a:t/>
            </a:r>
            <a:br>
              <a:rPr lang="en-US" b="1" dirty="0"/>
            </a:br>
            <a:endParaRPr lang="en-US" b="1" dirty="0"/>
          </a:p>
          <a:p>
            <a:endParaRPr lang="en-US" dirty="0"/>
          </a:p>
        </p:txBody>
      </p:sp>
    </p:spTree>
    <p:extLst>
      <p:ext uri="{BB962C8B-B14F-4D97-AF65-F5344CB8AC3E}">
        <p14:creationId xmlns:p14="http://schemas.microsoft.com/office/powerpoint/2010/main" xmlns="" val="1628095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 and Regulation of </a:t>
            </a:r>
            <a:r>
              <a:rPr lang="en-US" dirty="0" smtClean="0"/>
              <a:t>Wetlands - US </a:t>
            </a:r>
            <a:endParaRPr lang="en-US"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3</a:t>
            </a:fld>
            <a:endParaRPr lang="en-GB" dirty="0"/>
          </a:p>
        </p:txBody>
      </p:sp>
      <p:sp>
        <p:nvSpPr>
          <p:cNvPr id="4" name="Text Placeholder 3"/>
          <p:cNvSpPr>
            <a:spLocks noGrp="1"/>
          </p:cNvSpPr>
          <p:nvPr>
            <p:ph type="body" sz="quarter" idx="13"/>
          </p:nvPr>
        </p:nvSpPr>
        <p:spPr/>
        <p:txBody>
          <a:bodyPr/>
          <a:lstStyle/>
          <a:p>
            <a:r>
              <a:rPr lang="en-US" sz="2000" dirty="0" smtClean="0"/>
              <a:t>The primary mechanism for wetland protection in the US falls under Section </a:t>
            </a:r>
            <a:r>
              <a:rPr lang="en-US" sz="2000" dirty="0"/>
              <a:t>404 of the </a:t>
            </a:r>
            <a:r>
              <a:rPr lang="en-US" sz="2000" b="1" i="1" dirty="0"/>
              <a:t>Clean Water Act (</a:t>
            </a:r>
            <a:r>
              <a:rPr lang="en-US" sz="2000" b="1" i="1" dirty="0" smtClean="0"/>
              <a:t>CWA)</a:t>
            </a:r>
            <a:r>
              <a:rPr lang="en-US" sz="2000" i="1" dirty="0" smtClean="0"/>
              <a:t> </a:t>
            </a:r>
            <a:r>
              <a:rPr lang="en-US" sz="2000" dirty="0" smtClean="0"/>
              <a:t>and </a:t>
            </a:r>
            <a:r>
              <a:rPr lang="en-US" sz="2000" dirty="0"/>
              <a:t>Section 10 of the </a:t>
            </a:r>
            <a:r>
              <a:rPr lang="en-US" sz="2000" b="1" i="1" dirty="0"/>
              <a:t>Rivers and Harbors </a:t>
            </a:r>
            <a:r>
              <a:rPr lang="en-US" sz="2000" b="1" i="1" dirty="0" smtClean="0"/>
              <a:t>Act</a:t>
            </a:r>
            <a:r>
              <a:rPr lang="en-US" sz="2000" b="1" dirty="0" smtClean="0"/>
              <a:t> </a:t>
            </a:r>
            <a:r>
              <a:rPr lang="en-US" sz="2000" b="1" i="1" dirty="0" smtClean="0"/>
              <a:t>(RHA)</a:t>
            </a:r>
            <a:r>
              <a:rPr lang="en-US" sz="2000" i="1" dirty="0" smtClean="0"/>
              <a:t> </a:t>
            </a:r>
          </a:p>
          <a:p>
            <a:pPr lvl="1"/>
            <a:r>
              <a:rPr lang="en-US" dirty="0"/>
              <a:t>Section 404 of the </a:t>
            </a:r>
            <a:r>
              <a:rPr lang="en-US" b="1" i="1" dirty="0"/>
              <a:t>CWA </a:t>
            </a:r>
            <a:r>
              <a:rPr lang="en-US" dirty="0"/>
              <a:t>requires authorization from the USACE </a:t>
            </a:r>
            <a:r>
              <a:rPr lang="en-US" dirty="0" smtClean="0"/>
              <a:t>for the placement </a:t>
            </a:r>
            <a:r>
              <a:rPr lang="en-US" dirty="0"/>
              <a:t>of dredged or fill materials into wetlands and other US waters. </a:t>
            </a:r>
            <a:endParaRPr lang="en-US" dirty="0" smtClean="0"/>
          </a:p>
          <a:p>
            <a:pPr lvl="1"/>
            <a:r>
              <a:rPr lang="en-US" dirty="0" smtClean="0"/>
              <a:t>This section helps protect wetlands from being damaged or filled without review.</a:t>
            </a:r>
          </a:p>
          <a:p>
            <a:pPr marL="0" lvl="1" indent="0">
              <a:buNone/>
            </a:pPr>
            <a:r>
              <a:rPr lang="en-US" dirty="0"/>
              <a:t/>
            </a:r>
            <a:br>
              <a:rPr lang="en-US" dirty="0"/>
            </a:br>
            <a:endParaRPr lang="en-US" dirty="0"/>
          </a:p>
          <a:p>
            <a:endParaRPr lang="en-US" sz="2000" dirty="0" smtClean="0"/>
          </a:p>
        </p:txBody>
      </p:sp>
      <p:pic>
        <p:nvPicPr>
          <p:cNvPr id="1026" name="Picture 2" descr="Figure 5.5. Illegal dumping in a wetland (Photo source: USFWS, no date)"/>
          <p:cNvPicPr>
            <a:picLocks noGrp="1" noChangeAspect="1" noChangeArrowheads="1"/>
          </p:cNvPicPr>
          <p:nvPr>
            <p:ph type="pic" sz="quarter" idx="14"/>
          </p:nvPr>
        </p:nvPicPr>
        <p:blipFill>
          <a:blip r:embed="rId2">
            <a:extLst>
              <a:ext uri="{28A0092B-C50C-407E-A947-70E740481C1C}">
                <a14:useLocalDpi xmlns:a14="http://schemas.microsoft.com/office/drawing/2010/main" xmlns="" val="0"/>
              </a:ext>
            </a:extLst>
          </a:blip>
          <a:srcRect l="26354" r="26354"/>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483225" y="5845175"/>
            <a:ext cx="3429000" cy="523220"/>
          </a:xfrm>
          <a:prstGeom prst="rect">
            <a:avLst/>
          </a:prstGeom>
          <a:noFill/>
        </p:spPr>
        <p:txBody>
          <a:bodyPr wrap="square" lIns="0" rIns="0" rtlCol="0">
            <a:spAutoFit/>
          </a:bodyPr>
          <a:lstStyle/>
          <a:p>
            <a:r>
              <a:rPr lang="en-US" sz="1400" dirty="0" smtClean="0"/>
              <a:t>Illegal dumping in wetland – violation of Section 404 of CWA</a:t>
            </a:r>
          </a:p>
        </p:txBody>
      </p:sp>
    </p:spTree>
    <p:extLst>
      <p:ext uri="{BB962C8B-B14F-4D97-AF65-F5344CB8AC3E}">
        <p14:creationId xmlns:p14="http://schemas.microsoft.com/office/powerpoint/2010/main" xmlns="" val="2645039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 and Regulation of Wetlands - US </a:t>
            </a:r>
          </a:p>
        </p:txBody>
      </p:sp>
      <p:sp>
        <p:nvSpPr>
          <p:cNvPr id="3" name="Slide Number Placeholder 2"/>
          <p:cNvSpPr>
            <a:spLocks noGrp="1"/>
          </p:cNvSpPr>
          <p:nvPr>
            <p:ph type="sldNum" sz="quarter" idx="10"/>
          </p:nvPr>
        </p:nvSpPr>
        <p:spPr/>
        <p:txBody>
          <a:bodyPr/>
          <a:lstStyle/>
          <a:p>
            <a:fld id="{64A0697F-D92A-44AE-9631-4DF4FB2C44EF}" type="slidenum">
              <a:rPr lang="en-GB" smtClean="0"/>
              <a:pPr/>
              <a:t>4</a:t>
            </a:fld>
            <a:endParaRPr lang="en-GB" dirty="0"/>
          </a:p>
        </p:txBody>
      </p:sp>
      <p:sp>
        <p:nvSpPr>
          <p:cNvPr id="4" name="Text Placeholder 3"/>
          <p:cNvSpPr>
            <a:spLocks noGrp="1"/>
          </p:cNvSpPr>
          <p:nvPr>
            <p:ph type="body" sz="quarter" idx="13"/>
          </p:nvPr>
        </p:nvSpPr>
        <p:spPr>
          <a:xfrm>
            <a:off x="612775" y="986394"/>
            <a:ext cx="3941763" cy="5800725"/>
          </a:xfrm>
        </p:spPr>
        <p:txBody>
          <a:bodyPr/>
          <a:lstStyle/>
          <a:p>
            <a:pPr lvl="1"/>
            <a:r>
              <a:rPr lang="en-US" sz="2200" dirty="0" smtClean="0"/>
              <a:t>Section </a:t>
            </a:r>
            <a:r>
              <a:rPr lang="en-US" sz="2200" dirty="0"/>
              <a:t>10 of the </a:t>
            </a:r>
            <a:r>
              <a:rPr lang="en-US" sz="2200" b="1" i="1" dirty="0"/>
              <a:t>RHA</a:t>
            </a:r>
            <a:r>
              <a:rPr lang="en-US" sz="2200" dirty="0"/>
              <a:t> </a:t>
            </a:r>
            <a:r>
              <a:rPr lang="en-US" sz="2200" dirty="0" smtClean="0"/>
              <a:t>regulates operations around “</a:t>
            </a:r>
            <a:r>
              <a:rPr lang="en-US" sz="2200" b="1" dirty="0" smtClean="0"/>
              <a:t>navigable waters</a:t>
            </a:r>
            <a:r>
              <a:rPr lang="en-US" sz="2200" dirty="0" smtClean="0"/>
              <a:t>” </a:t>
            </a:r>
          </a:p>
          <a:p>
            <a:pPr lvl="1"/>
            <a:r>
              <a:rPr lang="en-US" sz="2200" dirty="0" smtClean="0"/>
              <a:t>Authorized by the USACE </a:t>
            </a:r>
          </a:p>
          <a:p>
            <a:pPr lvl="2"/>
            <a:r>
              <a:rPr lang="en-US" dirty="0" smtClean="0"/>
              <a:t>Construction in or over waterways</a:t>
            </a:r>
          </a:p>
          <a:p>
            <a:pPr lvl="2"/>
            <a:r>
              <a:rPr lang="en-US" dirty="0" smtClean="0"/>
              <a:t>Excavation and dredging</a:t>
            </a:r>
          </a:p>
          <a:p>
            <a:pPr lvl="2"/>
            <a:r>
              <a:rPr lang="en-US" dirty="0" smtClean="0"/>
              <a:t>Disposal of material</a:t>
            </a:r>
          </a:p>
          <a:p>
            <a:pPr lvl="2"/>
            <a:r>
              <a:rPr lang="en-US" dirty="0" smtClean="0"/>
              <a:t>Alteration of water course</a:t>
            </a:r>
          </a:p>
          <a:p>
            <a:pPr lvl="2"/>
            <a:r>
              <a:rPr lang="en-US" dirty="0" smtClean="0"/>
              <a:t>Obstruction of waters </a:t>
            </a:r>
            <a:r>
              <a:rPr lang="en-US" sz="2200" dirty="0"/>
              <a:t/>
            </a:r>
            <a:br>
              <a:rPr lang="en-US" sz="2200" dirty="0"/>
            </a:br>
            <a:r>
              <a:rPr lang="en-US" sz="2200" dirty="0" smtClean="0"/>
              <a:t/>
            </a:r>
            <a:br>
              <a:rPr lang="en-US" sz="2200" dirty="0" smtClean="0"/>
            </a:br>
            <a:r>
              <a:rPr lang="en-US" sz="1600" b="1" dirty="0" smtClean="0"/>
              <a:t>"</a:t>
            </a:r>
            <a:r>
              <a:rPr lang="en-US" sz="1600" b="1" dirty="0"/>
              <a:t>Navigable waters" </a:t>
            </a:r>
            <a:r>
              <a:rPr lang="en-US" sz="1600" dirty="0"/>
              <a:t>are those subject to the ebb and flow of the tide shoreward to the mean high water mark. The term includes coastal and inland waters, lakes, rivers and streams that are navigable and the territorial seas</a:t>
            </a:r>
            <a:r>
              <a:rPr lang="en-US" sz="1600" dirty="0" smtClean="0"/>
              <a:t>.</a:t>
            </a:r>
            <a:endParaRPr lang="en-US" sz="1600" dirty="0"/>
          </a:p>
        </p:txBody>
      </p:sp>
      <p:pic>
        <p:nvPicPr>
          <p:cNvPr id="2050" name="Picture 2" descr="C:\Users\julia.tims\Desktop\jamalc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93098" y="997899"/>
            <a:ext cx="3919127" cy="293934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4447309" y="4186620"/>
            <a:ext cx="4572000" cy="1477328"/>
          </a:xfrm>
          <a:prstGeom prst="rect">
            <a:avLst/>
          </a:prstGeom>
        </p:spPr>
        <p:txBody>
          <a:bodyPr>
            <a:spAutoFit/>
          </a:bodyPr>
          <a:lstStyle/>
          <a:p>
            <a:pPr lvl="1"/>
            <a:r>
              <a:rPr lang="en-US" dirty="0">
                <a:solidFill>
                  <a:schemeClr val="accent3">
                    <a:lumMod val="75000"/>
                  </a:schemeClr>
                </a:solidFill>
              </a:rPr>
              <a:t>Sections 10 and 404 overlap in some activities involving wetlands. Permits for activities regulated under both are processed simultaneously by the USACE.</a:t>
            </a:r>
            <a:endParaRPr lang="en-US" dirty="0"/>
          </a:p>
        </p:txBody>
      </p:sp>
    </p:spTree>
    <p:extLst>
      <p:ext uri="{BB962C8B-B14F-4D97-AF65-F5344CB8AC3E}">
        <p14:creationId xmlns:p14="http://schemas.microsoft.com/office/powerpoint/2010/main" xmlns="" val="2415356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Legislation and Regulation of Wetlands - US</a:t>
            </a:r>
            <a:endParaRPr lang="en-US"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5</a:t>
            </a:fld>
            <a:endParaRPr lang="en-GB" dirty="0"/>
          </a:p>
        </p:txBody>
      </p:sp>
      <p:sp>
        <p:nvSpPr>
          <p:cNvPr id="4" name="Text Placeholder 3"/>
          <p:cNvSpPr>
            <a:spLocks noGrp="1"/>
          </p:cNvSpPr>
          <p:nvPr>
            <p:ph type="body" sz="quarter" idx="13"/>
          </p:nvPr>
        </p:nvSpPr>
        <p:spPr/>
        <p:txBody>
          <a:bodyPr/>
          <a:lstStyle/>
          <a:p>
            <a:pPr marL="0" lvl="1" indent="0">
              <a:buNone/>
            </a:pPr>
            <a:r>
              <a:rPr lang="en-US" sz="1600" b="1" dirty="0" smtClean="0"/>
              <a:t>The Coastal </a:t>
            </a:r>
            <a:r>
              <a:rPr lang="en-US" sz="1600" b="1" dirty="0"/>
              <a:t>Zone Management Act </a:t>
            </a:r>
            <a:r>
              <a:rPr lang="en-US" sz="1600" dirty="0" smtClean="0"/>
              <a:t>(1972) and the </a:t>
            </a:r>
            <a:r>
              <a:rPr lang="en-US" sz="1600" b="1" dirty="0" smtClean="0"/>
              <a:t>Coastal </a:t>
            </a:r>
            <a:r>
              <a:rPr lang="en-US" sz="1600" b="1" dirty="0"/>
              <a:t>Barriers Resources Act</a:t>
            </a:r>
            <a:r>
              <a:rPr lang="en-US" sz="1600" dirty="0"/>
              <a:t> </a:t>
            </a:r>
            <a:r>
              <a:rPr lang="en-US" sz="1600" dirty="0" smtClean="0"/>
              <a:t>(1982) by setting policy – NOT regulating activity. </a:t>
            </a:r>
          </a:p>
          <a:p>
            <a:pPr lvl="1"/>
            <a:r>
              <a:rPr lang="en-US" sz="1600" dirty="0" smtClean="0"/>
              <a:t>The </a:t>
            </a:r>
            <a:r>
              <a:rPr lang="en-US" sz="1600" b="1" dirty="0"/>
              <a:t>Coastal Zone Management Act </a:t>
            </a:r>
            <a:r>
              <a:rPr lang="en-US" sz="1600" dirty="0"/>
              <a:t>encourages states to establish voluntary coastal zone management plans and provides funds for developing and implementing the plans</a:t>
            </a:r>
            <a:r>
              <a:rPr lang="en-US" sz="1600" dirty="0" smtClean="0"/>
              <a:t>.</a:t>
            </a:r>
          </a:p>
          <a:p>
            <a:pPr lvl="1"/>
            <a:r>
              <a:rPr lang="en-US" sz="1600" dirty="0" smtClean="0"/>
              <a:t>The </a:t>
            </a:r>
            <a:r>
              <a:rPr lang="en-US" sz="1600" b="1" dirty="0" smtClean="0"/>
              <a:t>Coastal </a:t>
            </a:r>
            <a:r>
              <a:rPr lang="en-US" sz="1600" b="1" dirty="0"/>
              <a:t>Barriers Resources Act </a:t>
            </a:r>
            <a:r>
              <a:rPr lang="en-US" sz="1600" dirty="0"/>
              <a:t>denies Federal subsidies for development within undeveloped, unprotected coastal barrier areas, including wetlands, designated as part of the </a:t>
            </a:r>
            <a:r>
              <a:rPr lang="en-US" sz="1600" u="sng" dirty="0" smtClean="0"/>
              <a:t>US Coastal </a:t>
            </a:r>
            <a:r>
              <a:rPr lang="en-US" sz="1600" u="sng" dirty="0"/>
              <a:t>Barrier Resources System</a:t>
            </a:r>
            <a:r>
              <a:rPr lang="en-US" sz="1600" dirty="0" smtClean="0"/>
              <a:t>.</a:t>
            </a:r>
          </a:p>
          <a:p>
            <a:pPr lvl="2"/>
            <a:r>
              <a:rPr lang="en-US" sz="1400" dirty="0" smtClean="0"/>
              <a:t>Transfers financial responsibility to the developer and not the US Government</a:t>
            </a:r>
            <a:endParaRPr lang="en-US" sz="1400" dirty="0"/>
          </a:p>
          <a:p>
            <a:endParaRPr lang="en-US" sz="1800" dirty="0"/>
          </a:p>
        </p:txBody>
      </p:sp>
      <p:pic>
        <p:nvPicPr>
          <p:cNvPr id="3074" name="Picture 2" descr="http://geology.rockbandit.net/wp-content/uploads/2008/09/barrier-island.jpg"/>
          <p:cNvPicPr>
            <a:picLocks noGrp="1" noChangeAspect="1" noChangeArrowheads="1"/>
          </p:cNvPicPr>
          <p:nvPr>
            <p:ph type="pic" sz="quarter" idx="14"/>
          </p:nvPr>
        </p:nvPicPr>
        <p:blipFill>
          <a:blip r:embed="rId2">
            <a:extLst>
              <a:ext uri="{28A0092B-C50C-407E-A947-70E740481C1C}">
                <a14:useLocalDpi xmlns:a14="http://schemas.microsoft.com/office/drawing/2010/main" xmlns="" val="0"/>
              </a:ext>
            </a:extLst>
          </a:blip>
          <a:srcRect l="25507" r="25507"/>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8586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Updates in US </a:t>
            </a:r>
            <a:r>
              <a:rPr lang="en-US" dirty="0" smtClean="0"/>
              <a:t>Wetland </a:t>
            </a:r>
            <a:r>
              <a:rPr lang="en-US" dirty="0"/>
              <a:t>Regulations</a:t>
            </a:r>
          </a:p>
        </p:txBody>
      </p:sp>
      <p:sp>
        <p:nvSpPr>
          <p:cNvPr id="3" name="Slide Number Placeholder 2"/>
          <p:cNvSpPr>
            <a:spLocks noGrp="1"/>
          </p:cNvSpPr>
          <p:nvPr>
            <p:ph type="sldNum" sz="quarter" idx="10"/>
          </p:nvPr>
        </p:nvSpPr>
        <p:spPr/>
        <p:txBody>
          <a:bodyPr/>
          <a:lstStyle/>
          <a:p>
            <a:fld id="{64A0697F-D92A-44AE-9631-4DF4FB2C44EF}" type="slidenum">
              <a:rPr lang="en-GB" smtClean="0"/>
              <a:pPr/>
              <a:t>6</a:t>
            </a:fld>
            <a:endParaRPr lang="en-GB" dirty="0"/>
          </a:p>
        </p:txBody>
      </p:sp>
      <p:sp>
        <p:nvSpPr>
          <p:cNvPr id="4" name="Text Placeholder 3"/>
          <p:cNvSpPr>
            <a:spLocks noGrp="1"/>
          </p:cNvSpPr>
          <p:nvPr>
            <p:ph type="body" sz="quarter" idx="13"/>
          </p:nvPr>
        </p:nvSpPr>
        <p:spPr/>
        <p:txBody>
          <a:bodyPr/>
          <a:lstStyle/>
          <a:p>
            <a:pPr marL="342900" indent="-342900">
              <a:buFont typeface="Arial" pitchFamily="34" charset="0"/>
              <a:buChar char="•"/>
            </a:pPr>
            <a:r>
              <a:rPr lang="en-US" sz="2200" dirty="0" smtClean="0"/>
              <a:t>In </a:t>
            </a:r>
            <a:r>
              <a:rPr lang="en-US" sz="2200" dirty="0"/>
              <a:t>2006, the US Supreme Court </a:t>
            </a:r>
            <a:r>
              <a:rPr lang="en-US" sz="2200" dirty="0" smtClean="0"/>
              <a:t>reviewed the scope </a:t>
            </a:r>
            <a:r>
              <a:rPr lang="en-US" sz="2200" dirty="0"/>
              <a:t>of Section 404 of the </a:t>
            </a:r>
            <a:r>
              <a:rPr lang="en-US" sz="2200" dirty="0" smtClean="0"/>
              <a:t>CWA.</a:t>
            </a:r>
            <a:r>
              <a:rPr lang="en-US" sz="2200" i="1" dirty="0" smtClean="0"/>
              <a:t>  </a:t>
            </a:r>
          </a:p>
          <a:p>
            <a:pPr marL="609600" lvl="1" indent="-342900">
              <a:buFont typeface="Arial" pitchFamily="34" charset="0"/>
              <a:buChar char="•"/>
            </a:pPr>
            <a:r>
              <a:rPr lang="en-US" dirty="0" smtClean="0"/>
              <a:t>The decision provides new standards for determining whether wetlands are subject to CWA jurisdiction and set up the wetland delineation program.</a:t>
            </a:r>
          </a:p>
          <a:p>
            <a:pPr marL="609600" lvl="1" indent="-342900">
              <a:buFont typeface="Arial" pitchFamily="34" charset="0"/>
              <a:buChar char="•"/>
            </a:pPr>
            <a:r>
              <a:rPr lang="en-US" dirty="0" smtClean="0">
                <a:solidFill>
                  <a:srgbClr val="FF0000"/>
                </a:solidFill>
              </a:rPr>
              <a:t>Eliminated federal protection of many inland “</a:t>
            </a:r>
            <a:r>
              <a:rPr lang="en-US" dirty="0" err="1" smtClean="0">
                <a:solidFill>
                  <a:srgbClr val="FF0000"/>
                </a:solidFill>
              </a:rPr>
              <a:t>hydrologically</a:t>
            </a:r>
            <a:r>
              <a:rPr lang="en-US" dirty="0" smtClean="0">
                <a:solidFill>
                  <a:srgbClr val="FF0000"/>
                </a:solidFill>
              </a:rPr>
              <a:t> isolated” wetlands.   </a:t>
            </a:r>
          </a:p>
          <a:p>
            <a:endParaRPr lang="en-US" dirty="0"/>
          </a:p>
        </p:txBody>
      </p:sp>
      <p:pic>
        <p:nvPicPr>
          <p:cNvPr id="5125" name="Picture 5" descr="http://deq.mt.gov/wqinfo/wetlands/Images/6_030_008.jpg"/>
          <p:cNvPicPr>
            <a:picLocks noGrp="1" noChangeAspect="1" noChangeArrowheads="1"/>
          </p:cNvPicPr>
          <p:nvPr>
            <p:ph type="pic" sz="quarter" idx="14"/>
          </p:nvPr>
        </p:nvPicPr>
        <p:blipFill>
          <a:blip r:embed="rId2">
            <a:extLst>
              <a:ext uri="{28A0092B-C50C-407E-A947-70E740481C1C}">
                <a14:useLocalDpi xmlns:a14="http://schemas.microsoft.com/office/drawing/2010/main" xmlns="" val="0"/>
              </a:ext>
            </a:extLst>
          </a:blip>
          <a:srcRect l="22757" r="22757"/>
          <a:stretch>
            <a:fillRect/>
          </a:stretch>
        </p:blipFill>
        <p:spPr bwMode="auto">
          <a:xfrm>
            <a:off x="5483225" y="1057274"/>
            <a:ext cx="3429000" cy="312283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483226" y="4180119"/>
            <a:ext cx="3547750" cy="523220"/>
          </a:xfrm>
          <a:prstGeom prst="rect">
            <a:avLst/>
          </a:prstGeom>
          <a:noFill/>
        </p:spPr>
        <p:txBody>
          <a:bodyPr wrap="square" lIns="0" rIns="0" rtlCol="0">
            <a:spAutoFit/>
          </a:bodyPr>
          <a:lstStyle/>
          <a:p>
            <a:r>
              <a:rPr lang="en-US" sz="1400" dirty="0" err="1" smtClean="0"/>
              <a:t>Hydrologically</a:t>
            </a:r>
            <a:r>
              <a:rPr lang="en-US" sz="1400" dirty="0" smtClean="0"/>
              <a:t> isolated “prairie pothole” wetland, Nebraska USA </a:t>
            </a:r>
          </a:p>
        </p:txBody>
      </p:sp>
      <p:sp>
        <p:nvSpPr>
          <p:cNvPr id="5" name="Rectangle 4"/>
          <p:cNvSpPr/>
          <p:nvPr/>
        </p:nvSpPr>
        <p:spPr>
          <a:xfrm>
            <a:off x="5483225" y="5089014"/>
            <a:ext cx="3331028" cy="923330"/>
          </a:xfrm>
          <a:prstGeom prst="rect">
            <a:avLst/>
          </a:prstGeom>
        </p:spPr>
        <p:txBody>
          <a:bodyPr wrap="square">
            <a:spAutoFit/>
          </a:bodyPr>
          <a:lstStyle/>
          <a:p>
            <a:r>
              <a:rPr lang="en-US" dirty="0" smtClean="0"/>
              <a:t>2006- US Supreme Court </a:t>
            </a:r>
            <a:r>
              <a:rPr lang="en-US" i="1" dirty="0" err="1" smtClean="0"/>
              <a:t>Rapanos</a:t>
            </a:r>
            <a:r>
              <a:rPr lang="en-US" i="1" dirty="0" smtClean="0"/>
              <a:t> </a:t>
            </a:r>
            <a:r>
              <a:rPr lang="en-US" i="1" dirty="0"/>
              <a:t>v. US </a:t>
            </a:r>
            <a:r>
              <a:rPr lang="en-US" dirty="0" smtClean="0"/>
              <a:t>and </a:t>
            </a:r>
            <a:r>
              <a:rPr lang="en-US" i="1" dirty="0" err="1"/>
              <a:t>Carabell</a:t>
            </a:r>
            <a:r>
              <a:rPr lang="en-US" i="1" dirty="0"/>
              <a:t> v. US. </a:t>
            </a:r>
            <a:endParaRPr lang="en-US" dirty="0"/>
          </a:p>
        </p:txBody>
      </p:sp>
    </p:spTree>
    <p:extLst>
      <p:ext uri="{BB962C8B-B14F-4D97-AF65-F5344CB8AC3E}">
        <p14:creationId xmlns:p14="http://schemas.microsoft.com/office/powerpoint/2010/main" xmlns="" val="3737129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 and Regulation of Wetlands - US</a:t>
            </a:r>
          </a:p>
        </p:txBody>
      </p:sp>
      <p:sp>
        <p:nvSpPr>
          <p:cNvPr id="3" name="Slide Number Placeholder 2"/>
          <p:cNvSpPr>
            <a:spLocks noGrp="1"/>
          </p:cNvSpPr>
          <p:nvPr>
            <p:ph type="sldNum" sz="quarter" idx="10"/>
          </p:nvPr>
        </p:nvSpPr>
        <p:spPr/>
        <p:txBody>
          <a:bodyPr/>
          <a:lstStyle/>
          <a:p>
            <a:fld id="{64A0697F-D92A-44AE-9631-4DF4FB2C44EF}" type="slidenum">
              <a:rPr lang="en-GB" smtClean="0"/>
              <a:pPr/>
              <a:t>7</a:t>
            </a:fld>
            <a:endParaRPr lang="en-GB" dirty="0"/>
          </a:p>
        </p:txBody>
      </p:sp>
      <p:sp>
        <p:nvSpPr>
          <p:cNvPr id="4" name="Text Placeholder 3"/>
          <p:cNvSpPr>
            <a:spLocks noGrp="1"/>
          </p:cNvSpPr>
          <p:nvPr>
            <p:ph type="body" sz="quarter" idx="13"/>
          </p:nvPr>
        </p:nvSpPr>
        <p:spPr>
          <a:xfrm>
            <a:off x="234950" y="891020"/>
            <a:ext cx="3941763" cy="5457970"/>
          </a:xfrm>
        </p:spPr>
        <p:txBody>
          <a:bodyPr/>
          <a:lstStyle/>
          <a:p>
            <a:r>
              <a:rPr lang="en-US" dirty="0" smtClean="0"/>
              <a:t>US States </a:t>
            </a:r>
            <a:r>
              <a:rPr lang="en-US" dirty="0"/>
              <a:t>also have </a:t>
            </a:r>
            <a:r>
              <a:rPr lang="en-US" dirty="0" smtClean="0"/>
              <a:t>the authority </a:t>
            </a:r>
            <a:r>
              <a:rPr lang="en-US" dirty="0"/>
              <a:t>to enact their own </a:t>
            </a:r>
            <a:r>
              <a:rPr lang="en-US" dirty="0" smtClean="0"/>
              <a:t>regulatory programs </a:t>
            </a:r>
            <a:r>
              <a:rPr lang="en-US" dirty="0"/>
              <a:t>for </a:t>
            </a:r>
            <a:r>
              <a:rPr lang="en-US" dirty="0" smtClean="0"/>
              <a:t>wetlands.</a:t>
            </a:r>
          </a:p>
          <a:p>
            <a:r>
              <a:rPr lang="en-US" dirty="0" smtClean="0"/>
              <a:t>State programs can be more </a:t>
            </a:r>
            <a:r>
              <a:rPr lang="en-US" dirty="0"/>
              <a:t>stringent </a:t>
            </a:r>
            <a:r>
              <a:rPr lang="en-US" dirty="0" smtClean="0"/>
              <a:t>than the federal program.</a:t>
            </a:r>
          </a:p>
          <a:p>
            <a:pPr lvl="1"/>
            <a:r>
              <a:rPr lang="en-US" dirty="0" smtClean="0"/>
              <a:t>New York, Washington, and California are among the states with strong wetland regulations.</a:t>
            </a:r>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41552" y="1247280"/>
            <a:ext cx="5017826" cy="406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2815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Legislation and Regulation of Wetlands - US</a:t>
            </a:r>
          </a:p>
        </p:txBody>
      </p:sp>
      <p:sp>
        <p:nvSpPr>
          <p:cNvPr id="3" name="Slide Number Placeholder 2"/>
          <p:cNvSpPr>
            <a:spLocks noGrp="1"/>
          </p:cNvSpPr>
          <p:nvPr>
            <p:ph type="sldNum" sz="quarter" idx="10"/>
          </p:nvPr>
        </p:nvSpPr>
        <p:spPr/>
        <p:txBody>
          <a:bodyPr/>
          <a:lstStyle/>
          <a:p>
            <a:fld id="{64A0697F-D92A-44AE-9631-4DF4FB2C44EF}" type="slidenum">
              <a:rPr lang="en-GB" smtClean="0"/>
              <a:pPr/>
              <a:t>8</a:t>
            </a:fld>
            <a:endParaRPr lang="en-GB" dirty="0"/>
          </a:p>
        </p:txBody>
      </p:sp>
      <p:sp>
        <p:nvSpPr>
          <p:cNvPr id="6" name="Text Placeholder 5"/>
          <p:cNvSpPr>
            <a:spLocks noGrp="1"/>
          </p:cNvSpPr>
          <p:nvPr>
            <p:ph type="body" sz="quarter" idx="13"/>
          </p:nvPr>
        </p:nvSpPr>
        <p:spPr>
          <a:xfrm>
            <a:off x="612775" y="1057275"/>
            <a:ext cx="4481739" cy="4785926"/>
          </a:xfrm>
          <a:prstGeom prst="rect">
            <a:avLst/>
          </a:prstGeom>
        </p:spPr>
        <p:txBody>
          <a:bodyPr wrap="square">
            <a:spAutoFit/>
          </a:bodyPr>
          <a:lstStyle/>
          <a:p>
            <a:r>
              <a:rPr lang="en-US" sz="1800" dirty="0"/>
              <a:t>States often use a combination of approaches in an effort to provide more comprehensive protection </a:t>
            </a:r>
            <a:r>
              <a:rPr lang="en-US" sz="1800" dirty="0" smtClean="0"/>
              <a:t>of wetlands. </a:t>
            </a:r>
          </a:p>
          <a:p>
            <a:pPr marL="342900" indent="-342900">
              <a:buFont typeface="Arial" pitchFamily="34" charset="0"/>
              <a:buChar char="•"/>
            </a:pPr>
            <a:r>
              <a:rPr lang="en-US" sz="1800" dirty="0"/>
              <a:t>I</a:t>
            </a:r>
            <a:r>
              <a:rPr lang="en-US" sz="1800" dirty="0" smtClean="0"/>
              <a:t>n addition to Federal CWA requirements, </a:t>
            </a:r>
            <a:r>
              <a:rPr lang="en-US" sz="1800" b="1" dirty="0" smtClean="0"/>
              <a:t>North Carolina </a:t>
            </a:r>
            <a:r>
              <a:rPr lang="en-US" sz="1800" dirty="0" smtClean="0"/>
              <a:t>has adopted rules pertaining to wetlands that fall outside federal jurisdiction, requiring water quality permits for “isolated” wetlands.  The </a:t>
            </a:r>
            <a:r>
              <a:rPr lang="en-US" sz="1800" dirty="0"/>
              <a:t>state has also enacted a separate regulatory program for coastal </a:t>
            </a:r>
            <a:r>
              <a:rPr lang="en-US" sz="1800" dirty="0" smtClean="0"/>
              <a:t>wetlands. </a:t>
            </a:r>
          </a:p>
          <a:p>
            <a:pPr marL="342900" indent="-342900">
              <a:buFont typeface="Arial" pitchFamily="34" charset="0"/>
              <a:buChar char="•"/>
            </a:pPr>
            <a:r>
              <a:rPr lang="en-US" sz="1800" dirty="0" smtClean="0"/>
              <a:t>Both </a:t>
            </a:r>
            <a:r>
              <a:rPr lang="en-US" sz="1800" b="1" dirty="0"/>
              <a:t>Michigan </a:t>
            </a:r>
            <a:r>
              <a:rPr lang="en-US" sz="1800" dirty="0"/>
              <a:t>and </a:t>
            </a:r>
            <a:r>
              <a:rPr lang="en-US" sz="1800" b="1" dirty="0"/>
              <a:t>New Jersey </a:t>
            </a:r>
            <a:r>
              <a:rPr lang="en-US" sz="1800" dirty="0"/>
              <a:t>have assumed the </a:t>
            </a:r>
            <a:r>
              <a:rPr lang="en-US" sz="1800" dirty="0" smtClean="0"/>
              <a:t>Federal CWA program</a:t>
            </a:r>
            <a:r>
              <a:rPr lang="en-US" sz="1800" dirty="0"/>
              <a:t>, but have also adopted coastal-specific regulatory requirements that </a:t>
            </a:r>
            <a:r>
              <a:rPr lang="en-US" sz="1800" dirty="0" smtClean="0"/>
              <a:t>are more stringent than the federal regulations.</a:t>
            </a:r>
            <a:endParaRPr lang="en-US" sz="1800" dirty="0"/>
          </a:p>
        </p:txBody>
      </p:sp>
      <p:sp>
        <p:nvSpPr>
          <p:cNvPr id="9" name="TextBox 8"/>
          <p:cNvSpPr txBox="1"/>
          <p:nvPr/>
        </p:nvSpPr>
        <p:spPr>
          <a:xfrm>
            <a:off x="5340725" y="3621982"/>
            <a:ext cx="3429000" cy="307777"/>
          </a:xfrm>
          <a:prstGeom prst="rect">
            <a:avLst/>
          </a:prstGeom>
          <a:noFill/>
        </p:spPr>
        <p:txBody>
          <a:bodyPr wrap="square" lIns="0" rIns="0" rtlCol="0">
            <a:spAutoFit/>
          </a:bodyPr>
          <a:lstStyle/>
          <a:p>
            <a:r>
              <a:rPr lang="en-US" sz="1400" dirty="0" smtClean="0"/>
              <a:t>New Jersey Coastline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83200" y="1057275"/>
            <a:ext cx="3397662" cy="2552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7663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Authorizing Activities within Wetlands</a:t>
            </a:r>
            <a:endParaRPr lang="en-US" dirty="0"/>
          </a:p>
        </p:txBody>
      </p:sp>
      <p:sp>
        <p:nvSpPr>
          <p:cNvPr id="3" name="Slide Number Placeholder 2"/>
          <p:cNvSpPr>
            <a:spLocks noGrp="1"/>
          </p:cNvSpPr>
          <p:nvPr>
            <p:ph type="sldNum" sz="quarter" idx="10"/>
          </p:nvPr>
        </p:nvSpPr>
        <p:spPr/>
        <p:txBody>
          <a:bodyPr/>
          <a:lstStyle/>
          <a:p>
            <a:fld id="{64A0697F-D92A-44AE-9631-4DF4FB2C44EF}" type="slidenum">
              <a:rPr lang="en-GB" smtClean="0"/>
              <a:pPr/>
              <a:t>9</a:t>
            </a:fld>
            <a:endParaRPr lang="en-GB" dirty="0"/>
          </a:p>
        </p:txBody>
      </p:sp>
      <p:sp>
        <p:nvSpPr>
          <p:cNvPr id="4" name="Text Placeholder 3"/>
          <p:cNvSpPr>
            <a:spLocks noGrp="1"/>
          </p:cNvSpPr>
          <p:nvPr>
            <p:ph type="body" sz="quarter" idx="11"/>
          </p:nvPr>
        </p:nvSpPr>
        <p:spPr/>
        <p:txBody>
          <a:bodyPr/>
          <a:lstStyle/>
          <a:p>
            <a:r>
              <a:rPr lang="en-US" dirty="0" smtClean="0"/>
              <a:t>Federal and state permits are required for projects that have unavoidable impacts to wetlands</a:t>
            </a:r>
          </a:p>
          <a:p>
            <a:pPr marL="342900" indent="-342900">
              <a:buFont typeface="Arial" pitchFamily="34" charset="0"/>
              <a:buChar char="•"/>
            </a:pPr>
            <a:r>
              <a:rPr lang="en-US" dirty="0" smtClean="0"/>
              <a:t>Federal permitting process can take between 6 months to 3 years, depending on the complexity of the project and agency backlog.</a:t>
            </a:r>
          </a:p>
          <a:p>
            <a:pPr marL="609600" lvl="1" indent="-342900">
              <a:buFont typeface="Arial" pitchFamily="34" charset="0"/>
              <a:buChar char="•"/>
            </a:pPr>
            <a:r>
              <a:rPr lang="en-US" dirty="0" smtClean="0"/>
              <a:t>Proposals involving major impacts to federally-protected wetlands also trigger other federal environmental regulations, such as the National Environmental Policy Act</a:t>
            </a:r>
          </a:p>
          <a:p>
            <a:pPr marL="342900" indent="-342900">
              <a:buFont typeface="Arial" pitchFamily="34" charset="0"/>
              <a:buChar char="•"/>
            </a:pPr>
            <a:r>
              <a:rPr lang="en-US" dirty="0" smtClean="0"/>
              <a:t>State permitting can have a similar processing time as the federal process but are typically accomplished simultaneously with the federal process.</a:t>
            </a:r>
          </a:p>
          <a:p>
            <a:pPr marL="342900" indent="-342900">
              <a:buFont typeface="Arial" pitchFamily="34" charset="0"/>
              <a:buChar char="•"/>
            </a:pPr>
            <a:r>
              <a:rPr lang="en-US" dirty="0"/>
              <a:t>Authorized impacts to wetlands under federal or state regulations require </a:t>
            </a:r>
            <a:r>
              <a:rPr lang="en-US" dirty="0" smtClean="0"/>
              <a:t>mitigation</a:t>
            </a:r>
            <a:r>
              <a:rPr lang="en-US" dirty="0"/>
              <a:t>.</a:t>
            </a:r>
          </a:p>
          <a:p>
            <a:pPr marL="342900" indent="-342900">
              <a:buFont typeface="Arial" pitchFamily="34" charset="0"/>
              <a:buChar char="•"/>
            </a:pPr>
            <a:endParaRPr lang="en-US" dirty="0"/>
          </a:p>
        </p:txBody>
      </p:sp>
    </p:spTree>
    <p:extLst>
      <p:ext uri="{BB962C8B-B14F-4D97-AF65-F5344CB8AC3E}">
        <p14:creationId xmlns:p14="http://schemas.microsoft.com/office/powerpoint/2010/main" xmlns="" val="3981821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ERM template v17">
  <a:themeElements>
    <a:clrScheme name="ERM_1">
      <a:dk1>
        <a:srgbClr val="666F74"/>
      </a:dk1>
      <a:lt1>
        <a:sysClr val="window" lastClr="FFFFFF"/>
      </a:lt1>
      <a:dk2>
        <a:srgbClr val="003362"/>
      </a:dk2>
      <a:lt2>
        <a:srgbClr val="FFFFFF"/>
      </a:lt2>
      <a:accent1>
        <a:srgbClr val="007A5F"/>
      </a:accent1>
      <a:accent2>
        <a:srgbClr val="B1A800"/>
      </a:accent2>
      <a:accent3>
        <a:srgbClr val="D28700"/>
      </a:accent3>
      <a:accent4>
        <a:srgbClr val="C40043"/>
      </a:accent4>
      <a:accent5>
        <a:srgbClr val="008DD6"/>
      </a:accent5>
      <a:accent6>
        <a:srgbClr val="6A83B2"/>
      </a:accent6>
      <a:hlink>
        <a:srgbClr val="666F74"/>
      </a:hlink>
      <a:folHlink>
        <a:srgbClr val="666F74"/>
      </a:folHlink>
    </a:clrScheme>
    <a:fontScheme name="ERM_1">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Ins="0" rtlCol="0">
        <a:spAutoFit/>
      </a:bodyPr>
      <a:lstStyle>
        <a:defPPr>
          <a:defRPr sz="14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5D3162439FD6B45905BF2CD855F90E9" ma:contentTypeVersion="0" ma:contentTypeDescription="Crear nuevo documento." ma:contentTypeScope="" ma:versionID="80f846e1bb57c185489cb87f137d6628">
  <xsd:schema xmlns:xsd="http://www.w3.org/2001/XMLSchema" xmlns:xs="http://www.w3.org/2001/XMLSchema" xmlns:p="http://schemas.microsoft.com/office/2006/metadata/properties" targetNamespace="http://schemas.microsoft.com/office/2006/metadata/properties" ma:root="true" ma:fieldsID="e003a7f0c3253a501f94ede70caf17e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5943747B3B78A4684347FD16D44B3A1" ma:contentTypeVersion="4" ma:contentTypeDescription="Create a new document." ma:contentTypeScope="" ma:versionID="ac87cc252ceb284501ef24afc8b33b9e">
  <xsd:schema xmlns:xsd="http://www.w3.org/2001/XMLSchema" xmlns:xs="http://www.w3.org/2001/XMLSchema" xmlns:p="http://schemas.microsoft.com/office/2006/metadata/properties" xmlns:ns2="91325bb5-a14c-4664-8b7e-1622ed53eec7" targetNamespace="http://schemas.microsoft.com/office/2006/metadata/properties" ma:root="true" ma:fieldsID="ffe218a44c2a30e4b21299098c5642fd" ns2:_="">
    <xsd:import namespace="91325bb5-a14c-4664-8b7e-1622ed53eec7"/>
    <xsd:element name="properties">
      <xsd:complexType>
        <xsd:sequence>
          <xsd:element name="documentManagement">
            <xsd:complexType>
              <xsd:all>
                <xsd:element ref="ns2:Softwar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325bb5-a14c-4664-8b7e-1622ed53eec7" elementFormDefault="qualified">
    <xsd:import namespace="http://schemas.microsoft.com/office/2006/documentManagement/types"/>
    <xsd:import namespace="http://schemas.microsoft.com/office/infopath/2007/PartnerControls"/>
    <xsd:element name="Software" ma:index="8" nillable="true" ma:displayName="Software" ma:default="PowerPoint 2010" ma:format="Dropdown" ma:internalName="Software">
      <xsd:simpleType>
        <xsd:restriction base="dms:Choice">
          <xsd:enumeration value="PowerPoint 2010"/>
          <xsd:enumeration value="PowerPoint 2003/2007"/>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A39040-321C-4070-AD38-93C1CE7A5545}"/>
</file>

<file path=customXml/itemProps2.xml><?xml version="1.0" encoding="utf-8"?>
<ds:datastoreItem xmlns:ds="http://schemas.openxmlformats.org/officeDocument/2006/customXml" ds:itemID="{40469B0D-AC35-4314-8C03-252554A2F4F5}"/>
</file>

<file path=customXml/itemProps3.xml><?xml version="1.0" encoding="utf-8"?>
<ds:datastoreItem xmlns:ds="http://schemas.openxmlformats.org/officeDocument/2006/customXml" ds:itemID="{81C9960D-3BE5-4EAD-A701-DC2D50DEBCAB}"/>
</file>

<file path=customXml/itemProps4.xml><?xml version="1.0" encoding="utf-8"?>
<ds:datastoreItem xmlns:ds="http://schemas.openxmlformats.org/officeDocument/2006/customXml" ds:itemID="{DF0F828C-045B-4661-AAC1-7B731A852C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325bb5-a14c-4664-8b7e-1622ed53ee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ERM template v17</Template>
  <TotalTime>1756</TotalTime>
  <Words>906</Words>
  <Application>Microsoft Office PowerPoint</Application>
  <PresentationFormat>Presentación en pantalla (4:3)</PresentationFormat>
  <Paragraphs>98</Paragraphs>
  <Slides>15</Slides>
  <Notes>1</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ERM template v17</vt:lpstr>
      <vt:lpstr>Legislation and Regulation of Wetlands</vt:lpstr>
      <vt:lpstr>Legislation and Regulation of Wetlands - US </vt:lpstr>
      <vt:lpstr>Legislation and Regulation of Wetlands - US </vt:lpstr>
      <vt:lpstr>Legislation and Regulation of Wetlands - US </vt:lpstr>
      <vt:lpstr>Legislation and Regulation of Wetlands - US</vt:lpstr>
      <vt:lpstr>Recent Updates in US Wetland Regulations</vt:lpstr>
      <vt:lpstr>Legislation and Regulation of Wetlands - US</vt:lpstr>
      <vt:lpstr>Legislation and Regulation of Wetlands - US</vt:lpstr>
      <vt:lpstr>Authorizing Activities within Wetlands</vt:lpstr>
      <vt:lpstr>Mitigation for Wetland Impacts – New US Approach </vt:lpstr>
      <vt:lpstr>Mitigation Banking – The Way Forward</vt:lpstr>
      <vt:lpstr>Mitigation Banking – The Way Forward</vt:lpstr>
      <vt:lpstr>Conclusions</vt:lpstr>
      <vt:lpstr>Effects on Wetland Function or Service</vt:lpstr>
      <vt:lpstr>Diapositiva 15</vt:lpstr>
    </vt:vector>
  </TitlesOfParts>
  <Company>ERM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Template</dc:title>
  <dc:creator>Sarah Bailey</dc:creator>
  <cp:lastModifiedBy>ana.sanchez</cp:lastModifiedBy>
  <cp:revision>79</cp:revision>
  <dcterms:created xsi:type="dcterms:W3CDTF">2012-04-02T12:05:24Z</dcterms:created>
  <dcterms:modified xsi:type="dcterms:W3CDTF">2012-11-26T23:10:30Z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0x01010035D3162439FD6B45905BF2CD855F90E9</vt:lpwstr>
  </property>
  <property fmtid="{D5CDD505-2E9C-101B-9397-08002B2CF9AE}" pid="3" name="_TemplateID">
    <vt:lpwstr>TC103382681033</vt:lpwstr>
  </property>
  <property fmtid="{D5CDD505-2E9C-101B-9397-08002B2CF9AE}" pid="4" name="Order">
    <vt:r8>1100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ipo de Documento">
    <vt:lpwstr>Presentaciones</vt:lpwstr>
  </property>
  <property fmtid="{D5CDD505-2E9C-101B-9397-08002B2CF9AE}" pid="10" name="TemplateUrl">
    <vt:lpwstr/>
  </property>
</Properties>
</file>