
<file path=[Content_Types].xml><?xml version="1.0" encoding="utf-8"?>
<Types xmlns="http://schemas.openxmlformats.org/package/2006/content-types">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5"/>
  </p:sldMasterIdLst>
  <p:notesMasterIdLst>
    <p:notesMasterId r:id="rId19"/>
  </p:notesMasterIdLst>
  <p:handoutMasterIdLst>
    <p:handoutMasterId r:id="rId20"/>
  </p:handoutMasterIdLst>
  <p:sldIdLst>
    <p:sldId id="392" r:id="rId6"/>
    <p:sldId id="397" r:id="rId7"/>
    <p:sldId id="395" r:id="rId8"/>
    <p:sldId id="406" r:id="rId9"/>
    <p:sldId id="410" r:id="rId10"/>
    <p:sldId id="419" r:id="rId11"/>
    <p:sldId id="407" r:id="rId12"/>
    <p:sldId id="413" r:id="rId13"/>
    <p:sldId id="417" r:id="rId14"/>
    <p:sldId id="416" r:id="rId15"/>
    <p:sldId id="414" r:id="rId16"/>
    <p:sldId id="400" r:id="rId17"/>
    <p:sldId id="42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l" initials="C" lastIdx="23" clrIdx="0"/>
  <p:cmAuthor id="1" name="Carl Wakeman" initials="C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E4DF"/>
    <a:srgbClr val="FFFFFF"/>
    <a:srgbClr val="000000"/>
    <a:srgbClr val="666F74"/>
    <a:srgbClr val="008DD6"/>
    <a:srgbClr val="B1A800"/>
    <a:srgbClr val="AD9B51"/>
    <a:srgbClr val="F1F6DB"/>
    <a:srgbClr val="BED600"/>
    <a:srgbClr val="83005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688" autoAdjust="0"/>
    <p:restoredTop sz="94849" autoAdjust="0"/>
  </p:normalViewPr>
  <p:slideViewPr>
    <p:cSldViewPr snapToGrid="0" snapToObjects="1" showGuides="1">
      <p:cViewPr>
        <p:scale>
          <a:sx n="70" d="100"/>
          <a:sy n="70" d="100"/>
        </p:scale>
        <p:origin x="-894" y="-594"/>
      </p:cViewPr>
      <p:guideLst>
        <p:guide orient="horz" pos="147"/>
        <p:guide orient="horz" pos="2361"/>
        <p:guide orient="horz" pos="102"/>
        <p:guide orient="horz" pos="2409"/>
        <p:guide orient="horz" pos="4199"/>
        <p:guide orient="horz" pos="666"/>
        <p:guide orient="horz" pos="3682"/>
        <p:guide orient="horz" pos="3433"/>
        <p:guide orient="horz" pos="1635"/>
        <p:guide pos="2869"/>
        <p:guide pos="5614"/>
        <p:guide pos="148"/>
        <p:guide pos="102"/>
        <p:guide pos="5665"/>
        <p:guide pos="386"/>
        <p:guide pos="3460"/>
        <p:guide pos="2309"/>
        <p:guide pos="705"/>
      </p:guideLst>
    </p:cSldViewPr>
  </p:slideViewPr>
  <p:outlineViewPr>
    <p:cViewPr>
      <p:scale>
        <a:sx n="33" d="100"/>
        <a:sy n="33" d="100"/>
      </p:scale>
      <p:origin x="6" y="9294"/>
    </p:cViewPr>
  </p:outlineViewPr>
  <p:notesTextViewPr>
    <p:cViewPr>
      <p:scale>
        <a:sx n="75" d="100"/>
        <a:sy n="75" d="100"/>
      </p:scale>
      <p:origin x="0" y="0"/>
    </p:cViewPr>
  </p:notesTextViewPr>
  <p:sorterViewPr>
    <p:cViewPr>
      <p:scale>
        <a:sx n="120" d="100"/>
        <a:sy n="120" d="100"/>
      </p:scale>
      <p:origin x="0" y="0"/>
    </p:cViewPr>
  </p:sorterViewPr>
  <p:notesViewPr>
    <p:cSldViewPr snapToGrid="0" snapToObjects="1">
      <p:cViewPr>
        <p:scale>
          <a:sx n="66" d="100"/>
          <a:sy n="66" d="100"/>
        </p:scale>
        <p:origin x="-2268" y="-25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22" Type="http://schemas.openxmlformats.org/officeDocument/2006/relationships/presProps" Target="presProps.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46E83F-9A4A-4D93-8B6D-4B8112BE3F6C}" type="datetimeFigureOut">
              <a:rPr lang="en-GB" smtClean="0">
                <a:latin typeface="Arial" pitchFamily="34" charset="0"/>
              </a:rPr>
              <a:pPr/>
              <a:t>26/11/2012</a:t>
            </a:fld>
            <a:endParaRPr lang="en-GB" dirty="0">
              <a:latin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31AA20-D3B9-4627-89F6-10F08E267625}" type="slidenum">
              <a:rPr lang="en-GB" smtClean="0">
                <a:latin typeface="Arial" pitchFamily="34" charset="0"/>
              </a:rPr>
              <a:pPr/>
              <a:t>‹Nº›</a:t>
            </a:fld>
            <a:endParaRPr lang="en-GB" dirty="0">
              <a:latin typeface="Arial" pitchFamily="34" charset="0"/>
            </a:endParaRPr>
          </a:p>
        </p:txBody>
      </p:sp>
    </p:spTree>
    <p:extLst>
      <p:ext uri="{BB962C8B-B14F-4D97-AF65-F5344CB8AC3E}">
        <p14:creationId xmlns:p14="http://schemas.microsoft.com/office/powerpoint/2010/main" xmlns="" val="3089029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17BF77A4-95C4-49A7-B18D-D234C078783D}" type="datetimeFigureOut">
              <a:rPr lang="en-US" smtClean="0"/>
              <a:pPr/>
              <a:t>11/26/2012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D7F40DFA-B482-4AD0-A536-856EB395CEAD}" type="slidenum">
              <a:rPr lang="en-US" smtClean="0"/>
              <a:pPr/>
              <a:t>‹Nº›</a:t>
            </a:fld>
            <a:endParaRPr lang="en-US" dirty="0"/>
          </a:p>
        </p:txBody>
      </p:sp>
    </p:spTree>
    <p:extLst>
      <p:ext uri="{BB962C8B-B14F-4D97-AF65-F5344CB8AC3E}">
        <p14:creationId xmlns:p14="http://schemas.microsoft.com/office/powerpoint/2010/main" xmlns="" val="344480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liveassets.iucn.getunik.net/downloads/03e_economic_valuation_of_wetlands.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epa.gov/gmpo/about/facts.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architecture.com/?sec=projects&amp;pg=glimpse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fastcodesign.com/1664977/how-design-can-save-nyc-when-the-next-big-storm-hi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a:t>
            </a:fld>
            <a:endParaRPr lang="en-US" dirty="0"/>
          </a:p>
        </p:txBody>
      </p:sp>
    </p:spTree>
    <p:extLst>
      <p:ext uri="{BB962C8B-B14F-4D97-AF65-F5344CB8AC3E}">
        <p14:creationId xmlns:p14="http://schemas.microsoft.com/office/powerpoint/2010/main" xmlns="" val="631834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11</a:t>
            </a:fld>
            <a:endParaRPr lang="en-US" dirty="0"/>
          </a:p>
        </p:txBody>
      </p:sp>
    </p:spTree>
    <p:extLst>
      <p:ext uri="{BB962C8B-B14F-4D97-AF65-F5344CB8AC3E}">
        <p14:creationId xmlns:p14="http://schemas.microsoft.com/office/powerpoint/2010/main" xmlns="" val="242807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Arial" pitchFamily="34" charset="0"/>
                <a:ea typeface="+mn-ea"/>
                <a:cs typeface="+mn-cs"/>
              </a:rPr>
              <a:t>U.S. Army Corps of Engineers found that protecting wetlands along the Charles River in Boston, Massachusetts, saved $17 million in potential flood damage.</a:t>
            </a:r>
            <a:endParaRPr lang="en-US" dirty="0" smtClean="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12</a:t>
            </a:fld>
            <a:endParaRPr lang="en-US" dirty="0"/>
          </a:p>
        </p:txBody>
      </p:sp>
    </p:spTree>
    <p:extLst>
      <p:ext uri="{BB962C8B-B14F-4D97-AF65-F5344CB8AC3E}">
        <p14:creationId xmlns:p14="http://schemas.microsoft.com/office/powerpoint/2010/main" xmlns="" val="2210146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2</a:t>
            </a:fld>
            <a:endParaRPr lang="en-US" dirty="0"/>
          </a:p>
        </p:txBody>
      </p:sp>
    </p:spTree>
    <p:extLst>
      <p:ext uri="{BB962C8B-B14F-4D97-AF65-F5344CB8AC3E}">
        <p14:creationId xmlns:p14="http://schemas.microsoft.com/office/powerpoint/2010/main" xmlns="" val="1552001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3</a:t>
            </a:fld>
            <a:endParaRPr lang="en-US" dirty="0"/>
          </a:p>
        </p:txBody>
      </p:sp>
    </p:spTree>
    <p:extLst>
      <p:ext uri="{BB962C8B-B14F-4D97-AF65-F5344CB8AC3E}">
        <p14:creationId xmlns:p14="http://schemas.microsoft.com/office/powerpoint/2010/main" xmlns="" val="535926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“Role in…”</a:t>
            </a:r>
          </a:p>
          <a:p>
            <a:r>
              <a:rPr lang="en-US" dirty="0" smtClean="0">
                <a:hlinkClick r:id="rId3"/>
              </a:rPr>
              <a:t>http://liveassets.iucn.getunik.net/downloads/03e_economic_valuation_of_wetlands.pdf</a:t>
            </a:r>
            <a:r>
              <a:rPr lang="en-US" dirty="0" smtClean="0"/>
              <a:t> </a:t>
            </a:r>
          </a:p>
          <a:p>
            <a:endParaRPr lang="en-US" b="1" dirty="0" smtClean="0">
              <a:hlinkClick r:id="rId4"/>
            </a:endParaRPr>
          </a:p>
          <a:p>
            <a:r>
              <a:rPr lang="en-US" b="1" dirty="0" smtClean="0">
                <a:hlinkClick r:id="rId4"/>
              </a:rPr>
              <a:t>http://www.epa.gov/gmpo/about/facts.html</a:t>
            </a:r>
            <a:r>
              <a:rPr lang="en-US" b="1" dirty="0" smtClean="0"/>
              <a:t> </a:t>
            </a:r>
            <a:endParaRPr lang="en-US" b="1"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4</a:t>
            </a:fld>
            <a:endParaRPr lang="en-US" dirty="0"/>
          </a:p>
        </p:txBody>
      </p:sp>
    </p:spTree>
    <p:extLst>
      <p:ext uri="{BB962C8B-B14F-4D97-AF65-F5344CB8AC3E}">
        <p14:creationId xmlns:p14="http://schemas.microsoft.com/office/powerpoint/2010/main" xmlns="" val="53592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en-US" dirty="0" smtClean="0"/>
          </a:p>
          <a:p>
            <a:pPr marL="171450" indent="-171450">
              <a:buFontTx/>
              <a:buChar char="-"/>
            </a:pPr>
            <a:endParaRPr lang="en-US" dirty="0"/>
          </a:p>
          <a:p>
            <a:pPr marL="171450" indent="-171450">
              <a:buFontTx/>
              <a:buChar char="-"/>
            </a:pPr>
            <a:endParaRPr lang="en-US" dirty="0" smtClean="0"/>
          </a:p>
          <a:p>
            <a:r>
              <a:rPr lang="en-US" dirty="0" err="1"/>
              <a:t>Dredgescape</a:t>
            </a:r>
            <a:r>
              <a:rPr lang="en-US" dirty="0"/>
              <a:t>” proposal </a:t>
            </a:r>
            <a:r>
              <a:rPr lang="en-US" dirty="0" smtClean="0"/>
              <a:t>to </a:t>
            </a:r>
            <a:r>
              <a:rPr lang="en-US" dirty="0"/>
              <a:t>use the entire estuary as a park and creating a series of launches and landings for human powered water vessels. The islands are grouped across from one another on the shores of New Jersey and New York, making it possible to kayak from one side to the other more easily. The archipelagos will be place at intervals approximately two rowing hours apart from the port at the base of Manhattan all the way up the estuary to Troy New York. This will allow for trips at all skill levels and even offer camping amenities for a weeklong trip</a:t>
            </a:r>
            <a:r>
              <a:rPr lang="en-US" dirty="0" smtClean="0"/>
              <a:t>. While </a:t>
            </a:r>
            <a:r>
              <a:rPr lang="en-US" dirty="0"/>
              <a:t>greatly expanding the recreational experiences for the community, the islands would also create a rich ecology making a more sustainable and stable environment. “</a:t>
            </a:r>
            <a:r>
              <a:rPr lang="en-US" b="1" dirty="0" err="1"/>
              <a:t>Dredgescape</a:t>
            </a:r>
            <a:r>
              <a:rPr lang="en-US" b="1" dirty="0"/>
              <a:t>” would greatly increase the wetlands in the Hudson River,</a:t>
            </a:r>
            <a:r>
              <a:rPr lang="en-US" dirty="0"/>
              <a:t> providing a more natural and diverse ecosystem</a:t>
            </a:r>
          </a:p>
          <a:p>
            <a:pPr marL="171450" indent="-171450">
              <a:buFontTx/>
              <a:buChar char="-"/>
            </a:pPr>
            <a:endParaRPr lang="en-US" dirty="0"/>
          </a:p>
          <a:p>
            <a:pPr marL="171450" indent="-171450">
              <a:buFontTx/>
              <a:buChar char="-"/>
            </a:pPr>
            <a:r>
              <a:rPr lang="en-US" dirty="0" smtClean="0"/>
              <a:t> </a:t>
            </a:r>
            <a:endParaRPr lang="en-US" dirty="0"/>
          </a:p>
          <a:p>
            <a:r>
              <a:rPr lang="en-US" dirty="0" smtClean="0"/>
              <a:t>Reference:</a:t>
            </a:r>
          </a:p>
          <a:p>
            <a:endParaRPr lang="en-US" dirty="0" smtClean="0"/>
          </a:p>
          <a:p>
            <a:r>
              <a:rPr lang="en-US" dirty="0" err="1" smtClean="0"/>
              <a:t>Dredgescape</a:t>
            </a:r>
            <a:r>
              <a:rPr lang="en-US" dirty="0" smtClean="0"/>
              <a:t>  - </a:t>
            </a:r>
            <a:r>
              <a:rPr lang="en-US" dirty="0" smtClean="0">
                <a:hlinkClick r:id="rId3"/>
              </a:rPr>
              <a:t>http</a:t>
            </a:r>
            <a:r>
              <a:rPr lang="en-US" dirty="0">
                <a:hlinkClick r:id="rId3"/>
              </a:rPr>
              <a:t>://www.w-architecture.com/?</a:t>
            </a:r>
            <a:r>
              <a:rPr lang="en-US" dirty="0" smtClean="0">
                <a:hlinkClick r:id="rId3"/>
              </a:rPr>
              <a:t>sec=projects&amp;pg=glimpses</a:t>
            </a:r>
            <a:r>
              <a:rPr lang="en-US" dirty="0" smtClean="0"/>
              <a:t> </a:t>
            </a:r>
          </a:p>
          <a:p>
            <a:r>
              <a:rPr lang="en-US" dirty="0" smtClean="0"/>
              <a:t>NYC Wetlands side view</a:t>
            </a:r>
            <a:r>
              <a:rPr lang="en-US" dirty="0"/>
              <a:t> </a:t>
            </a:r>
            <a:r>
              <a:rPr lang="en-US" dirty="0" smtClean="0"/>
              <a:t>- </a:t>
            </a:r>
            <a:r>
              <a:rPr lang="en-US" dirty="0" smtClean="0">
                <a:hlinkClick r:id="rId4"/>
              </a:rPr>
              <a:t>http</a:t>
            </a:r>
            <a:r>
              <a:rPr lang="en-US" dirty="0">
                <a:hlinkClick r:id="rId4"/>
              </a:rPr>
              <a:t>://</a:t>
            </a:r>
            <a:r>
              <a:rPr lang="en-US" dirty="0" smtClean="0">
                <a:hlinkClick r:id="rId4"/>
              </a:rPr>
              <a:t>www.fastcodesign.com/1664977/how-design-can-save-nyc-when-the-next-big-storm-hits</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D7F40DFA-B482-4AD0-A536-856EB395CEAD}" type="slidenum">
              <a:rPr lang="en-US" smtClean="0"/>
              <a:pPr/>
              <a:t>5</a:t>
            </a:fld>
            <a:endParaRPr lang="en-US" dirty="0"/>
          </a:p>
        </p:txBody>
      </p:sp>
    </p:spTree>
    <p:extLst>
      <p:ext uri="{BB962C8B-B14F-4D97-AF65-F5344CB8AC3E}">
        <p14:creationId xmlns:p14="http://schemas.microsoft.com/office/powerpoint/2010/main" xmlns="" val="53592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1"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7</a:t>
            </a:fld>
            <a:endParaRPr lang="en-US" dirty="0"/>
          </a:p>
        </p:txBody>
      </p:sp>
    </p:spTree>
    <p:extLst>
      <p:ext uri="{BB962C8B-B14F-4D97-AF65-F5344CB8AC3E}">
        <p14:creationId xmlns:p14="http://schemas.microsoft.com/office/powerpoint/2010/main" xmlns="" val="53592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7F40DFA-B482-4AD0-A536-856EB395CEAD}" type="slidenum">
              <a:rPr lang="en-US" smtClean="0"/>
              <a:pPr/>
              <a:t>8</a:t>
            </a:fld>
            <a:endParaRPr lang="en-US" dirty="0"/>
          </a:p>
        </p:txBody>
      </p:sp>
    </p:spTree>
    <p:extLst>
      <p:ext uri="{BB962C8B-B14F-4D97-AF65-F5344CB8AC3E}">
        <p14:creationId xmlns:p14="http://schemas.microsoft.com/office/powerpoint/2010/main" xmlns="" val="2428072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9</a:t>
            </a:fld>
            <a:endParaRPr lang="en-US" dirty="0"/>
          </a:p>
        </p:txBody>
      </p:sp>
    </p:spTree>
    <p:extLst>
      <p:ext uri="{BB962C8B-B14F-4D97-AF65-F5344CB8AC3E}">
        <p14:creationId xmlns:p14="http://schemas.microsoft.com/office/powerpoint/2010/main" xmlns="" val="112386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r>
            <a:br>
              <a:rPr lang="en-US" dirty="0" smtClean="0"/>
            </a:br>
            <a:r>
              <a:rPr lang="en-US" dirty="0" smtClean="0"/>
              <a:t/>
            </a:r>
            <a:br>
              <a:rPr lang="en-US" dirty="0" smtClean="0"/>
            </a:br>
            <a:r>
              <a:rPr lang="en-US" dirty="0" smtClean="0"/>
              <a:t>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D7F40DFA-B482-4AD0-A536-856EB395CEAD}" type="slidenum">
              <a:rPr lang="en-US" smtClean="0"/>
              <a:pPr/>
              <a:t>10</a:t>
            </a:fld>
            <a:endParaRPr lang="en-US" dirty="0"/>
          </a:p>
        </p:txBody>
      </p:sp>
    </p:spTree>
    <p:extLst>
      <p:ext uri="{BB962C8B-B14F-4D97-AF65-F5344CB8AC3E}">
        <p14:creationId xmlns:p14="http://schemas.microsoft.com/office/powerpoint/2010/main" xmlns="" val="1123863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eneric Front Cover">
    <p:spTree>
      <p:nvGrpSpPr>
        <p:cNvPr id="1" name=""/>
        <p:cNvGrpSpPr/>
        <p:nvPr/>
      </p:nvGrpSpPr>
      <p:grpSpPr>
        <a:xfrm>
          <a:off x="0" y="0"/>
          <a:ext cx="0" cy="0"/>
          <a:chOff x="0" y="0"/>
          <a:chExt cx="0" cy="0"/>
        </a:xfrm>
      </p:grpSpPr>
      <p:pic>
        <p:nvPicPr>
          <p:cNvPr id="4098" name="Picture 2" descr="G:\ERM\Presentation template\Graphics\Covers and dividers\Butterfly hatching.jpg"/>
          <p:cNvPicPr>
            <a:picLocks noChangeAspect="1" noChangeArrowheads="1"/>
          </p:cNvPicPr>
          <p:nvPr userDrawn="1"/>
        </p:nvPicPr>
        <p:blipFill>
          <a:blip r:embed="rId2"/>
          <a:srcRect t="13210" b="36759"/>
          <a:stretch>
            <a:fillRect/>
          </a:stretch>
        </p:blipFill>
        <p:spPr bwMode="auto">
          <a:xfrm>
            <a:off x="1" y="0"/>
            <a:ext cx="9144000" cy="6858001"/>
          </a:xfrm>
          <a:prstGeom prst="rect">
            <a:avLst/>
          </a:prstGeom>
          <a:noFill/>
        </p:spPr>
      </p:pic>
      <p:sp>
        <p:nvSpPr>
          <p:cNvPr id="10" name="Freeform 9"/>
          <p:cNvSpPr>
            <a:spLocks/>
          </p:cNvSpPr>
          <p:nvPr userDrawn="1"/>
        </p:nvSpPr>
        <p:spPr bwMode="auto">
          <a:xfrm>
            <a:off x="0" y="2489536"/>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2" name="Title 1"/>
          <p:cNvSpPr>
            <a:spLocks noGrp="1"/>
          </p:cNvSpPr>
          <p:nvPr userDrawn="1">
            <p:ph type="ctrTitle" hasCustomPrompt="1"/>
          </p:nvPr>
        </p:nvSpPr>
        <p:spPr bwMode="white">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bg1"/>
                </a:solidFill>
                <a:latin typeface="+mj-lt"/>
                <a:ea typeface="+mn-ea"/>
                <a:cs typeface="+mn-cs"/>
              </a:defRPr>
            </a:lvl1pPr>
          </a:lstStyle>
          <a:p>
            <a:r>
              <a:rPr lang="en-US" dirty="0" smtClean="0"/>
              <a:t>Cover title</a:t>
            </a:r>
            <a:endParaRPr lang="en-GB" dirty="0"/>
          </a:p>
        </p:txBody>
      </p:sp>
      <p:sp>
        <p:nvSpPr>
          <p:cNvPr id="3" name="Subtitle 2"/>
          <p:cNvSpPr>
            <a:spLocks noGrp="1"/>
          </p:cNvSpPr>
          <p:nvPr userDrawn="1">
            <p:ph type="subTitle" idx="1" hasCustomPrompt="1"/>
          </p:nvPr>
        </p:nvSpPr>
        <p:spPr bwMode="white">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3"/>
          <a:srcRect/>
          <a:stretch>
            <a:fillRect/>
          </a:stretch>
        </p:blipFill>
        <p:spPr bwMode="auto">
          <a:xfrm>
            <a:off x="8254093" y="5786660"/>
            <a:ext cx="667657" cy="888778"/>
          </a:xfrm>
          <a:prstGeom prst="rect">
            <a:avLst/>
          </a:prstGeom>
          <a:noFill/>
          <a:ln w="9525">
            <a:noFill/>
            <a:miter lim="800000"/>
            <a:headEnd/>
            <a:tailEnd/>
          </a:ln>
        </p:spPr>
      </p:pic>
      <p:sp>
        <p:nvSpPr>
          <p:cNvPr id="16" name="Text Placeholder 15"/>
          <p:cNvSpPr>
            <a:spLocks noGrp="1"/>
          </p:cNvSpPr>
          <p:nvPr>
            <p:ph type="body" sz="quarter" idx="13" hasCustomPrompt="1"/>
          </p:nvPr>
        </p:nvSpPr>
        <p:spPr>
          <a:xfrm>
            <a:off x="234950" y="5043025"/>
            <a:ext cx="1706561" cy="743635"/>
          </a:xfrm>
          <a:solidFill>
            <a:schemeClr val="tx1"/>
          </a:solidFill>
        </p:spPr>
        <p:txBody>
          <a:bodyPr lIns="36000" tIns="36000" rIns="36000" bIns="36000" anchor="b"/>
          <a:lstStyle>
            <a:lvl1pPr marL="0" marR="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sz="120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accent1"/>
              </a:buClr>
              <a:buSzPct val="100000"/>
              <a:buFont typeface="Arial" pitchFamily="34" charset="0"/>
              <a:buNone/>
              <a:tabLst/>
              <a:defRPr/>
            </a:pPr>
            <a:r>
              <a:rPr lang="en-GB" dirty="0" smtClean="0"/>
              <a:t>Client logo area </a:t>
            </a:r>
            <a:br>
              <a:rPr lang="en-GB" dirty="0" smtClean="0"/>
            </a:br>
            <a:r>
              <a:rPr lang="en-GB" dirty="0" smtClean="0"/>
              <a:t>(delete this box)</a:t>
            </a:r>
          </a:p>
        </p:txBody>
      </p:sp>
      <p:sp>
        <p:nvSpPr>
          <p:cNvPr id="15" name="Snip Single Corner Rectangle 14"/>
          <p:cNvSpPr/>
          <p:nvPr userDrawn="1"/>
        </p:nvSpPr>
        <p:spPr>
          <a:xfrm>
            <a:off x="9229296" y="57651"/>
            <a:ext cx="1816886" cy="1772342"/>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Generic Front Cover</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This is the generic slide front cover, but you can also make a selection from the Minerva Slide Front Cover Library or customise your own front cover by using the Custom Cover Slide from the Slide Bank or Basic Slide set.</a:t>
            </a:r>
          </a:p>
        </p:txBody>
      </p:sp>
      <p:grpSp>
        <p:nvGrpSpPr>
          <p:cNvPr id="20" name="Group 19"/>
          <p:cNvGrpSpPr/>
          <p:nvPr userDrawn="1"/>
        </p:nvGrpSpPr>
        <p:grpSpPr>
          <a:xfrm>
            <a:off x="-139516" y="1345757"/>
            <a:ext cx="9393459" cy="4618404"/>
            <a:chOff x="-139516" y="1345757"/>
            <a:chExt cx="9393459" cy="4618404"/>
          </a:xfrm>
        </p:grpSpPr>
        <p:sp>
          <p:nvSpPr>
            <p:cNvPr id="21"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2"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vider D.Blue_Red">
    <p:spTree>
      <p:nvGrpSpPr>
        <p:cNvPr id="1" name=""/>
        <p:cNvGrpSpPr/>
        <p:nvPr/>
      </p:nvGrpSpPr>
      <p:grpSpPr>
        <a:xfrm>
          <a:off x="0" y="0"/>
          <a:ext cx="0" cy="0"/>
          <a:chOff x="0" y="0"/>
          <a:chExt cx="0" cy="0"/>
        </a:xfrm>
      </p:grpSpPr>
      <p:sp>
        <p:nvSpPr>
          <p:cNvPr id="8" name="Freeform 7"/>
          <p:cNvSpPr>
            <a:spLocks/>
          </p:cNvSpPr>
          <p:nvPr userDrawn="1"/>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userDrawn="1">
            <p:ph type="ctrTitle" hasCustomPrompt="1"/>
          </p:nvPr>
        </p:nvSpPr>
        <p:spPr>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accent5"/>
                </a:solidFill>
                <a:latin typeface="+mj-lt"/>
                <a:ea typeface="+mn-ea"/>
                <a:cs typeface="+mn-cs"/>
              </a:defRPr>
            </a:lvl1pPr>
          </a:lstStyle>
          <a:p>
            <a:r>
              <a:rPr lang="en-US" dirty="0" smtClean="0"/>
              <a:t>Divider heading</a:t>
            </a:r>
            <a:endParaRPr lang="en-GB" dirty="0"/>
          </a:p>
        </p:txBody>
      </p:sp>
      <p:sp>
        <p:nvSpPr>
          <p:cNvPr id="3" name="Subtitle 2"/>
          <p:cNvSpPr>
            <a:spLocks noGrp="1"/>
          </p:cNvSpPr>
          <p:nvPr userDrawn="1">
            <p:ph type="subTitle" idx="1" hasCustomPrompt="1"/>
          </p:nvPr>
        </p:nvSpPr>
        <p:spPr>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grpSp>
        <p:nvGrpSpPr>
          <p:cNvPr id="10" name="Group 9"/>
          <p:cNvGrpSpPr/>
          <p:nvPr userDrawn="1"/>
        </p:nvGrpSpPr>
        <p:grpSpPr>
          <a:xfrm>
            <a:off x="-139516" y="1345757"/>
            <a:ext cx="9393459" cy="4618404"/>
            <a:chOff x="-139516" y="1345757"/>
            <a:chExt cx="9393459" cy="4618404"/>
          </a:xfrm>
        </p:grpSpPr>
        <p:sp>
          <p:nvSpPr>
            <p:cNvPr id="12"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accent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vider L.Blue_Grey">
    <p:spTree>
      <p:nvGrpSpPr>
        <p:cNvPr id="1" name=""/>
        <p:cNvGrpSpPr/>
        <p:nvPr/>
      </p:nvGrpSpPr>
      <p:grpSpPr>
        <a:xfrm>
          <a:off x="0" y="0"/>
          <a:ext cx="0" cy="0"/>
          <a:chOff x="0" y="0"/>
          <a:chExt cx="0" cy="0"/>
        </a:xfrm>
      </p:grpSpPr>
      <p:sp>
        <p:nvSpPr>
          <p:cNvPr id="8" name="Freeform 7"/>
          <p:cNvSpPr>
            <a:spLocks/>
          </p:cNvSpPr>
          <p:nvPr userDrawn="1"/>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userDrawn="1">
            <p:ph type="ctrTitle" hasCustomPrompt="1"/>
          </p:nvPr>
        </p:nvSpPr>
        <p:spPr>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accent5"/>
                </a:solidFill>
                <a:latin typeface="+mj-lt"/>
                <a:ea typeface="+mn-ea"/>
                <a:cs typeface="+mn-cs"/>
              </a:defRPr>
            </a:lvl1pPr>
          </a:lstStyle>
          <a:p>
            <a:r>
              <a:rPr lang="en-US" dirty="0" smtClean="0"/>
              <a:t>Divider heading</a:t>
            </a:r>
            <a:endParaRPr lang="en-GB" dirty="0"/>
          </a:p>
        </p:txBody>
      </p:sp>
      <p:sp>
        <p:nvSpPr>
          <p:cNvPr id="3" name="Subtitle 2"/>
          <p:cNvSpPr>
            <a:spLocks noGrp="1"/>
          </p:cNvSpPr>
          <p:nvPr userDrawn="1">
            <p:ph type="subTitle" idx="1" hasCustomPrompt="1"/>
          </p:nvPr>
        </p:nvSpPr>
        <p:spPr>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grpSp>
        <p:nvGrpSpPr>
          <p:cNvPr id="10" name="Group 9"/>
          <p:cNvGrpSpPr/>
          <p:nvPr userDrawn="1"/>
        </p:nvGrpSpPr>
        <p:grpSpPr>
          <a:xfrm>
            <a:off x="-139516" y="1345757"/>
            <a:ext cx="9393459" cy="4618404"/>
            <a:chOff x="-139516" y="1345757"/>
            <a:chExt cx="9393459" cy="4618404"/>
          </a:xfrm>
        </p:grpSpPr>
        <p:sp>
          <p:nvSpPr>
            <p:cNvPr id="12"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vider Green_Grey">
    <p:spTree>
      <p:nvGrpSpPr>
        <p:cNvPr id="1" name=""/>
        <p:cNvGrpSpPr/>
        <p:nvPr/>
      </p:nvGrpSpPr>
      <p:grpSpPr>
        <a:xfrm>
          <a:off x="0" y="0"/>
          <a:ext cx="0" cy="0"/>
          <a:chOff x="0" y="0"/>
          <a:chExt cx="0" cy="0"/>
        </a:xfrm>
      </p:grpSpPr>
      <p:sp>
        <p:nvSpPr>
          <p:cNvPr id="8" name="Freeform 7"/>
          <p:cNvSpPr>
            <a:spLocks/>
          </p:cNvSpPr>
          <p:nvPr userDrawn="1"/>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userDrawn="1">
            <p:ph type="ctrTitle" hasCustomPrompt="1"/>
          </p:nvPr>
        </p:nvSpPr>
        <p:spPr>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accent5"/>
                </a:solidFill>
                <a:latin typeface="+mj-lt"/>
                <a:ea typeface="+mn-ea"/>
                <a:cs typeface="+mn-cs"/>
              </a:defRPr>
            </a:lvl1pPr>
          </a:lstStyle>
          <a:p>
            <a:r>
              <a:rPr lang="en-US" dirty="0" smtClean="0"/>
              <a:t>Divider heading</a:t>
            </a:r>
            <a:endParaRPr lang="en-GB" dirty="0"/>
          </a:p>
        </p:txBody>
      </p:sp>
      <p:sp>
        <p:nvSpPr>
          <p:cNvPr id="3" name="Subtitle 2"/>
          <p:cNvSpPr>
            <a:spLocks noGrp="1"/>
          </p:cNvSpPr>
          <p:nvPr userDrawn="1">
            <p:ph type="subTitle" idx="1" hasCustomPrompt="1"/>
          </p:nvPr>
        </p:nvSpPr>
        <p:spPr>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grpSp>
        <p:nvGrpSpPr>
          <p:cNvPr id="10" name="Group 9"/>
          <p:cNvGrpSpPr/>
          <p:nvPr userDrawn="1"/>
        </p:nvGrpSpPr>
        <p:grpSpPr>
          <a:xfrm>
            <a:off x="-139516" y="1345757"/>
            <a:ext cx="9393459" cy="4618404"/>
            <a:chOff x="-139516" y="1345757"/>
            <a:chExt cx="9393459" cy="4618404"/>
          </a:xfrm>
        </p:grpSpPr>
        <p:sp>
          <p:nvSpPr>
            <p:cNvPr id="12"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tx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 NOT USE Case_stud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7" name="Text Placeholder 6"/>
          <p:cNvSpPr>
            <a:spLocks noGrp="1"/>
          </p:cNvSpPr>
          <p:nvPr>
            <p:ph type="body" sz="quarter" idx="11"/>
          </p:nvPr>
        </p:nvSpPr>
        <p:spPr>
          <a:xfrm>
            <a:off x="3665538" y="1057275"/>
            <a:ext cx="5246687" cy="4787900"/>
          </a:xfrm>
        </p:spPr>
        <p:txBody>
          <a:bodyPr/>
          <a:lstStyle>
            <a:lvl1pPr>
              <a:defRPr sz="1400"/>
            </a:lvl1pPr>
            <a:lvl2pPr>
              <a:defRPr sz="1400"/>
            </a:lvl2pPr>
            <a:lvl3pPr>
              <a:defRPr sz="1200"/>
            </a:lvl3pPr>
            <a:lvl4pPr>
              <a:defRPr sz="1100"/>
            </a:lvl4pPr>
            <a:lvl5pPr>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O NOT USE_Title_Used with manual slide">
    <p:bg>
      <p:bgPr>
        <a:solidFill>
          <a:schemeClr val="bg1">
            <a:lumMod val="85000"/>
          </a:schemeClr>
        </a:solidFill>
        <a:effectLst/>
      </p:bgPr>
    </p:bg>
    <p:spTree>
      <p:nvGrpSpPr>
        <p:cNvPr id="1" name=""/>
        <p:cNvGrpSpPr/>
        <p:nvPr/>
      </p:nvGrpSpPr>
      <p:grpSpPr>
        <a:xfrm>
          <a:off x="0" y="0"/>
          <a:ext cx="0" cy="0"/>
          <a:chOff x="0" y="0"/>
          <a:chExt cx="0" cy="0"/>
        </a:xfrm>
      </p:grpSpPr>
      <p:sp>
        <p:nvSpPr>
          <p:cNvPr id="8" name="Rectangle 7"/>
          <p:cNvSpPr/>
          <p:nvPr userDrawn="1"/>
        </p:nvSpPr>
        <p:spPr bwMode="hidden">
          <a:xfrm>
            <a:off x="0" y="0"/>
            <a:ext cx="914400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“Insert” then choose</a:t>
            </a:r>
            <a:r>
              <a:rPr lang="en-GB" baseline="0" dirty="0" smtClean="0"/>
              <a:t> “</a:t>
            </a:r>
            <a:r>
              <a:rPr lang="en-GB" dirty="0" smtClean="0"/>
              <a:t>Picture” – select your picture.</a:t>
            </a:r>
            <a:br>
              <a:rPr lang="en-GB" dirty="0" smtClean="0"/>
            </a:br>
            <a:r>
              <a:rPr lang="en-GB" dirty="0" smtClean="0"/>
              <a:t>Right click your picture and “Send to back”.</a:t>
            </a:r>
          </a:p>
          <a:p>
            <a:pPr algn="ctr"/>
            <a:endParaRPr lang="en-GB" dirty="0" smtClean="0"/>
          </a:p>
          <a:p>
            <a:pPr algn="ctr"/>
            <a:endParaRPr lang="en-GB" dirty="0" smtClean="0"/>
          </a:p>
          <a:p>
            <a:pPr algn="ctr"/>
            <a:endParaRPr lang="en-GB" dirty="0" smtClean="0"/>
          </a:p>
          <a:p>
            <a:pPr algn="ctr"/>
            <a:endParaRPr lang="en-GB" dirty="0"/>
          </a:p>
        </p:txBody>
      </p:sp>
      <p:sp>
        <p:nvSpPr>
          <p:cNvPr id="2" name="Title 1"/>
          <p:cNvSpPr>
            <a:spLocks noGrp="1"/>
          </p:cNvSpPr>
          <p:nvPr userDrawn="1">
            <p:ph type="ctrTitle" hasCustomPrompt="1"/>
          </p:nvPr>
        </p:nvSpPr>
        <p:spPr bwMode="white">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bg1"/>
                </a:solidFill>
                <a:latin typeface="+mj-lt"/>
                <a:ea typeface="+mn-ea"/>
                <a:cs typeface="+mn-cs"/>
              </a:defRPr>
            </a:lvl1pPr>
          </a:lstStyle>
          <a:p>
            <a:r>
              <a:rPr lang="en-US" dirty="0" smtClean="0"/>
              <a:t>Cover title</a:t>
            </a:r>
            <a:endParaRPr lang="en-GB" dirty="0"/>
          </a:p>
        </p:txBody>
      </p:sp>
      <p:sp>
        <p:nvSpPr>
          <p:cNvPr id="3" name="Subtitle 2"/>
          <p:cNvSpPr>
            <a:spLocks noGrp="1"/>
          </p:cNvSpPr>
          <p:nvPr userDrawn="1">
            <p:ph type="subTitle" idx="1" hasCustomPrompt="1"/>
          </p:nvPr>
        </p:nvSpPr>
        <p:spPr bwMode="white">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7" name="Text Placeholder 6"/>
          <p:cNvSpPr>
            <a:spLocks noGrp="1"/>
          </p:cNvSpPr>
          <p:nvPr>
            <p:ph type="body" sz="quarter" idx="11"/>
          </p:nvPr>
        </p:nvSpPr>
        <p:spPr>
          <a:xfrm>
            <a:off x="612775" y="1057275"/>
            <a:ext cx="8299450" cy="478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Snip Single Corner Rectangle 4"/>
          <p:cNvSpPr/>
          <p:nvPr userDrawn="1"/>
        </p:nvSpPr>
        <p:spPr>
          <a:xfrm>
            <a:off x="9229296" y="57651"/>
            <a:ext cx="1816886" cy="1170124"/>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Body text</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This slide forms the base of the majority of slides – a text box with bullets are included ready for you to type into.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7" name="Text Placeholder 6"/>
          <p:cNvSpPr>
            <a:spLocks noGrp="1"/>
          </p:cNvSpPr>
          <p:nvPr>
            <p:ph type="body" sz="quarter" idx="11"/>
          </p:nvPr>
        </p:nvSpPr>
        <p:spPr>
          <a:xfrm>
            <a:off x="612775" y="1057275"/>
            <a:ext cx="8299450" cy="4787900"/>
          </a:xfrm>
        </p:spPr>
        <p:txBody>
          <a:bodyPr/>
          <a:lstStyle>
            <a:lvl1pPr>
              <a:spcBef>
                <a:spcPts val="1800"/>
              </a:spcBef>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nip Single Corner Rectangle 5"/>
          <p:cNvSpPr/>
          <p:nvPr userDrawn="1"/>
        </p:nvSpPr>
        <p:spPr>
          <a:xfrm>
            <a:off x="9229296" y="57651"/>
            <a:ext cx="1816886" cy="1170124"/>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Contents</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Formatting for contents slide – this slide has slightly different spacing between lines to emphasise topics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4" name="Snip Single Corner Rectangle 3"/>
          <p:cNvSpPr/>
          <p:nvPr userDrawn="1"/>
        </p:nvSpPr>
        <p:spPr>
          <a:xfrm>
            <a:off x="9229296" y="57651"/>
            <a:ext cx="1816886" cy="1044661"/>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Graphics</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Plain slide without a text box – used for inserting graphics e.g. pies, bars or images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4" name="Rectangle 3"/>
          <p:cNvSpPr/>
          <p:nvPr userDrawn="1"/>
        </p:nvSpPr>
        <p:spPr>
          <a:xfrm>
            <a:off x="7231450" y="1057275"/>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5482325" y="1057275"/>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3733200" y="1057275"/>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userDrawn="1"/>
        </p:nvSpPr>
        <p:spPr>
          <a:xfrm>
            <a:off x="1984075" y="1057275"/>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userDrawn="1"/>
        </p:nvSpPr>
        <p:spPr>
          <a:xfrm>
            <a:off x="234950" y="1057275"/>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7231450" y="2251823"/>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5482325" y="2251823"/>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3733200" y="2251823"/>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1984075" y="2251823"/>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234950" y="2251823"/>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userDrawn="1"/>
        </p:nvSpPr>
        <p:spPr>
          <a:xfrm>
            <a:off x="7231450" y="3446371"/>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userDrawn="1"/>
        </p:nvSpPr>
        <p:spPr>
          <a:xfrm>
            <a:off x="5482325" y="3446371"/>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3733200" y="3446371"/>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1984075" y="3446371"/>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234950" y="3446371"/>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7231450" y="4640919"/>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5482325" y="4640919"/>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userDrawn="1"/>
        </p:nvSpPr>
        <p:spPr>
          <a:xfrm>
            <a:off x="3733200" y="4640919"/>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userDrawn="1"/>
        </p:nvSpPr>
        <p:spPr>
          <a:xfrm>
            <a:off x="1984075" y="4640919"/>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userDrawn="1"/>
        </p:nvSpPr>
        <p:spPr>
          <a:xfrm>
            <a:off x="234950" y="4640919"/>
            <a:ext cx="1677600" cy="1116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nip Single Corner Rectangle 23"/>
          <p:cNvSpPr/>
          <p:nvPr userDrawn="1"/>
        </p:nvSpPr>
        <p:spPr>
          <a:xfrm>
            <a:off x="9229296" y="57651"/>
            <a:ext cx="1816886" cy="1019569"/>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Logo grid</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Use the grid to neatly present client logos or award logos in a formalised pattern.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left_body 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6" name="Snip Single Corner Rectangle 5"/>
          <p:cNvSpPr/>
          <p:nvPr userDrawn="1"/>
        </p:nvSpPr>
        <p:spPr>
          <a:xfrm>
            <a:off x="9229296" y="57651"/>
            <a:ext cx="1934004" cy="1170124"/>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t">
            <a:spAutoFit/>
          </a:bodyPr>
          <a:lstStyle/>
          <a:p>
            <a:pPr algn="l">
              <a:spcBef>
                <a:spcPts val="300"/>
              </a:spcBef>
            </a:pPr>
            <a:r>
              <a:rPr lang="en-GB" sz="1050" b="1" dirty="0" smtClean="0">
                <a:solidFill>
                  <a:schemeClr val="accent1"/>
                </a:solidFill>
              </a:rPr>
              <a:t>Blank </a:t>
            </a:r>
            <a:r>
              <a:rPr lang="en-GB" sz="1050" b="1" dirty="0" err="1" smtClean="0">
                <a:solidFill>
                  <a:schemeClr val="accent1"/>
                </a:solidFill>
              </a:rPr>
              <a:t>left_body</a:t>
            </a:r>
            <a:r>
              <a:rPr lang="en-GB" sz="1050" b="1" dirty="0" smtClean="0">
                <a:solidFill>
                  <a:schemeClr val="accent1"/>
                </a:solidFill>
              </a:rPr>
              <a:t> text right</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Blank on left and bullets on right. Can be used to insert a chart/diagram on the left and bullet points on the right.</a:t>
            </a:r>
          </a:p>
        </p:txBody>
      </p:sp>
      <p:sp>
        <p:nvSpPr>
          <p:cNvPr id="9" name="Text Placeholder 8"/>
          <p:cNvSpPr>
            <a:spLocks noGrp="1"/>
          </p:cNvSpPr>
          <p:nvPr>
            <p:ph type="body" sz="quarter" idx="11"/>
          </p:nvPr>
        </p:nvSpPr>
        <p:spPr>
          <a:xfrm>
            <a:off x="5483225" y="1057275"/>
            <a:ext cx="3429000" cy="478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dy text_vertical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‹Nº›</a:t>
            </a:fld>
            <a:endParaRPr lang="en-GB" dirty="0"/>
          </a:p>
        </p:txBody>
      </p:sp>
      <p:sp>
        <p:nvSpPr>
          <p:cNvPr id="8" name="Text Placeholder 7"/>
          <p:cNvSpPr>
            <a:spLocks noGrp="1"/>
          </p:cNvSpPr>
          <p:nvPr>
            <p:ph type="body" sz="quarter" idx="13"/>
          </p:nvPr>
        </p:nvSpPr>
        <p:spPr>
          <a:xfrm>
            <a:off x="612775" y="1057275"/>
            <a:ext cx="3941763" cy="478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Picture Placeholder 10"/>
          <p:cNvSpPr>
            <a:spLocks noGrp="1"/>
          </p:cNvSpPr>
          <p:nvPr>
            <p:ph type="pic" sz="quarter" idx="14"/>
          </p:nvPr>
        </p:nvSpPr>
        <p:spPr>
          <a:xfrm>
            <a:off x="5483225" y="1057275"/>
            <a:ext cx="3429000" cy="4787900"/>
          </a:xfrm>
        </p:spPr>
        <p:txBody>
          <a:bodyPr/>
          <a:lstStyle/>
          <a:p>
            <a:r>
              <a:rPr lang="en-US" smtClean="0"/>
              <a:t>Click icon to add picture</a:t>
            </a:r>
            <a:endParaRPr lang="en-GB"/>
          </a:p>
        </p:txBody>
      </p:sp>
      <p:sp>
        <p:nvSpPr>
          <p:cNvPr id="6" name="Snip Single Corner Rectangle 5"/>
          <p:cNvSpPr/>
          <p:nvPr userDrawn="1"/>
        </p:nvSpPr>
        <p:spPr>
          <a:xfrm>
            <a:off x="9229296" y="57651"/>
            <a:ext cx="1816886" cy="1019569"/>
          </a:xfrm>
          <a:prstGeom prst="snip1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spAutoFit/>
          </a:bodyPr>
          <a:lstStyle/>
          <a:p>
            <a:pPr algn="l">
              <a:spcBef>
                <a:spcPts val="300"/>
              </a:spcBef>
            </a:pPr>
            <a:r>
              <a:rPr lang="en-GB" sz="1050" b="1" dirty="0" smtClean="0">
                <a:solidFill>
                  <a:schemeClr val="accent1"/>
                </a:solidFill>
              </a:rPr>
              <a:t>Body </a:t>
            </a:r>
            <a:r>
              <a:rPr lang="en-GB" sz="1050" b="1" dirty="0" err="1" smtClean="0">
                <a:solidFill>
                  <a:schemeClr val="accent1"/>
                </a:solidFill>
              </a:rPr>
              <a:t>text_vertical</a:t>
            </a:r>
            <a:r>
              <a:rPr lang="en-GB" sz="1050" b="1" dirty="0" smtClean="0">
                <a:solidFill>
                  <a:schemeClr val="accent1"/>
                </a:solidFill>
              </a:rPr>
              <a:t> image</a:t>
            </a:r>
          </a:p>
          <a:p>
            <a:pPr algn="l">
              <a:spcBef>
                <a:spcPts val="300"/>
              </a:spcBef>
            </a:pPr>
            <a:r>
              <a:rPr lang="en-GB" sz="900" b="1" dirty="0" smtClean="0">
                <a:solidFill>
                  <a:schemeClr val="tx1"/>
                </a:solidFill>
              </a:rPr>
              <a:t>What’s this layout for?</a:t>
            </a:r>
          </a:p>
          <a:p>
            <a:pPr algn="l">
              <a:spcBef>
                <a:spcPts val="300"/>
              </a:spcBef>
            </a:pPr>
            <a:r>
              <a:rPr lang="en-GB" sz="900" b="0" dirty="0" smtClean="0">
                <a:solidFill>
                  <a:schemeClr val="tx1"/>
                </a:solidFill>
              </a:rPr>
              <a:t>Use this slide to insert text on the left and a portrait image on the right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live_Orange">
    <p:spTree>
      <p:nvGrpSpPr>
        <p:cNvPr id="1" name=""/>
        <p:cNvGrpSpPr/>
        <p:nvPr/>
      </p:nvGrpSpPr>
      <p:grpSpPr>
        <a:xfrm>
          <a:off x="0" y="0"/>
          <a:ext cx="0" cy="0"/>
          <a:chOff x="0" y="0"/>
          <a:chExt cx="0" cy="0"/>
        </a:xfrm>
      </p:grpSpPr>
      <p:sp>
        <p:nvSpPr>
          <p:cNvPr id="8" name="Freeform 7"/>
          <p:cNvSpPr>
            <a:spLocks/>
          </p:cNvSpPr>
          <p:nvPr userDrawn="1"/>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userDrawn="1">
            <p:ph type="ctrTitle" hasCustomPrompt="1"/>
          </p:nvPr>
        </p:nvSpPr>
        <p:spPr>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accent5"/>
                </a:solidFill>
                <a:latin typeface="+mj-lt"/>
                <a:ea typeface="+mn-ea"/>
                <a:cs typeface="+mn-cs"/>
              </a:defRPr>
            </a:lvl1pPr>
          </a:lstStyle>
          <a:p>
            <a:r>
              <a:rPr lang="en-US" dirty="0" smtClean="0"/>
              <a:t>Divider heading</a:t>
            </a:r>
            <a:endParaRPr lang="en-GB" dirty="0"/>
          </a:p>
        </p:txBody>
      </p:sp>
      <p:sp>
        <p:nvSpPr>
          <p:cNvPr id="3" name="Subtitle 2"/>
          <p:cNvSpPr>
            <a:spLocks noGrp="1"/>
          </p:cNvSpPr>
          <p:nvPr userDrawn="1">
            <p:ph type="subTitle" idx="1" hasCustomPrompt="1"/>
          </p:nvPr>
        </p:nvSpPr>
        <p:spPr>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grpSp>
        <p:nvGrpSpPr>
          <p:cNvPr id="10" name="Group 9"/>
          <p:cNvGrpSpPr/>
          <p:nvPr userDrawn="1"/>
        </p:nvGrpSpPr>
        <p:grpSpPr>
          <a:xfrm>
            <a:off x="-139516" y="1345757"/>
            <a:ext cx="9393459" cy="4618404"/>
            <a:chOff x="-139516" y="1345757"/>
            <a:chExt cx="9393459" cy="4618404"/>
          </a:xfrm>
        </p:grpSpPr>
        <p:sp>
          <p:nvSpPr>
            <p:cNvPr id="12"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L.Blue_Orange">
    <p:spTree>
      <p:nvGrpSpPr>
        <p:cNvPr id="1" name=""/>
        <p:cNvGrpSpPr/>
        <p:nvPr/>
      </p:nvGrpSpPr>
      <p:grpSpPr>
        <a:xfrm>
          <a:off x="0" y="0"/>
          <a:ext cx="0" cy="0"/>
          <a:chOff x="0" y="0"/>
          <a:chExt cx="0" cy="0"/>
        </a:xfrm>
      </p:grpSpPr>
      <p:sp>
        <p:nvSpPr>
          <p:cNvPr id="8" name="Freeform 7"/>
          <p:cNvSpPr>
            <a:spLocks/>
          </p:cNvSpPr>
          <p:nvPr userDrawn="1"/>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userDrawn="1">
            <p:ph type="ctrTitle" hasCustomPrompt="1"/>
          </p:nvPr>
        </p:nvSpPr>
        <p:spPr>
          <a:xfrm>
            <a:off x="234949" y="235224"/>
            <a:ext cx="8673069" cy="956489"/>
          </a:xfrm>
        </p:spPr>
        <p:txBody>
          <a:bodyPr lIns="0" tIns="0" rIns="0" bIns="0" anchor="b"/>
          <a:lstStyle>
            <a:lvl1pPr marL="0" algn="l" defTabSz="914400" rtl="0" eaLnBrk="1" fontAlgn="base" latinLnBrk="0" hangingPunct="1">
              <a:lnSpc>
                <a:spcPct val="90000"/>
              </a:lnSpc>
              <a:spcBef>
                <a:spcPct val="0"/>
              </a:spcBef>
              <a:spcAft>
                <a:spcPct val="0"/>
              </a:spcAft>
              <a:defRPr lang="en-GB" sz="4000" kern="1200" dirty="0">
                <a:solidFill>
                  <a:schemeClr val="accent5"/>
                </a:solidFill>
                <a:latin typeface="+mj-lt"/>
                <a:ea typeface="+mn-ea"/>
                <a:cs typeface="+mn-cs"/>
              </a:defRPr>
            </a:lvl1pPr>
          </a:lstStyle>
          <a:p>
            <a:r>
              <a:rPr lang="en-US" dirty="0" smtClean="0"/>
              <a:t>Divider heading</a:t>
            </a:r>
            <a:endParaRPr lang="en-GB" dirty="0"/>
          </a:p>
        </p:txBody>
      </p:sp>
      <p:sp>
        <p:nvSpPr>
          <p:cNvPr id="3" name="Subtitle 2"/>
          <p:cNvSpPr>
            <a:spLocks noGrp="1"/>
          </p:cNvSpPr>
          <p:nvPr userDrawn="1">
            <p:ph type="subTitle" idx="1" hasCustomPrompt="1"/>
          </p:nvPr>
        </p:nvSpPr>
        <p:spPr>
          <a:xfrm>
            <a:off x="234950" y="1222211"/>
            <a:ext cx="8673068" cy="661680"/>
          </a:xfrm>
          <a:prstGeom prst="rect">
            <a:avLst/>
          </a:prstGeom>
        </p:spPr>
        <p:txBody>
          <a:bodyPr>
            <a:normAutofit/>
          </a:bodyPr>
          <a:lstStyle>
            <a:lvl1pPr marL="0" indent="0" algn="l" defTabSz="914400" rtl="0" eaLnBrk="1" fontAlgn="base" latinLnBrk="0" hangingPunct="1">
              <a:lnSpc>
                <a:spcPct val="100000"/>
              </a:lnSpc>
              <a:spcBef>
                <a:spcPct val="40000"/>
              </a:spcBef>
              <a:spcAft>
                <a:spcPct val="0"/>
              </a:spcAft>
              <a:buFontTx/>
              <a:buNone/>
              <a:defRPr lang="en-GB" sz="2200" b="0" kern="1200" dirty="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 style</a:t>
            </a:r>
            <a:endParaRPr lang="en-GB" dirty="0"/>
          </a:p>
        </p:txBody>
      </p:sp>
      <p:sp>
        <p:nvSpPr>
          <p:cNvPr id="13" name="TextBox 12"/>
          <p:cNvSpPr txBox="1"/>
          <p:nvPr userDrawn="1"/>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14" name="Picture 31" descr="GLogoLG288"/>
          <p:cNvPicPr>
            <a:picLocks noChangeAspect="1" noChangeArrowheads="1"/>
          </p:cNvPicPr>
          <p:nvPr userDrawn="1"/>
        </p:nvPicPr>
        <p:blipFill>
          <a:blip r:embed="rId2"/>
          <a:srcRect/>
          <a:stretch>
            <a:fillRect/>
          </a:stretch>
        </p:blipFill>
        <p:spPr bwMode="auto">
          <a:xfrm>
            <a:off x="8254093" y="5786660"/>
            <a:ext cx="667657" cy="888778"/>
          </a:xfrm>
          <a:prstGeom prst="rect">
            <a:avLst/>
          </a:prstGeom>
          <a:noFill/>
          <a:ln w="9525">
            <a:noFill/>
            <a:miter lim="800000"/>
            <a:headEnd/>
            <a:tailEnd/>
          </a:ln>
        </p:spPr>
      </p:pic>
      <p:grpSp>
        <p:nvGrpSpPr>
          <p:cNvPr id="10" name="Group 9"/>
          <p:cNvGrpSpPr/>
          <p:nvPr userDrawn="1"/>
        </p:nvGrpSpPr>
        <p:grpSpPr>
          <a:xfrm>
            <a:off x="-139516" y="1345757"/>
            <a:ext cx="9393459" cy="4618404"/>
            <a:chOff x="-139516" y="1345757"/>
            <a:chExt cx="9393459" cy="4618404"/>
          </a:xfrm>
        </p:grpSpPr>
        <p:sp>
          <p:nvSpPr>
            <p:cNvPr id="12"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4950" y="161925"/>
            <a:ext cx="8677275" cy="552006"/>
          </a:xfrm>
          <a:prstGeom prst="rect">
            <a:avLst/>
          </a:prstGeom>
          <a:noFill/>
          <a:ln w="9525">
            <a:noFill/>
            <a:miter lim="800000"/>
            <a:headEnd/>
            <a:tailEnd/>
          </a:ln>
        </p:spPr>
        <p:txBody>
          <a:bodyPr vert="horz" wrap="square" lIns="0" tIns="0" rIns="0" bIns="45720" numCol="1" anchor="t" anchorCtr="0" compatLnSpc="1">
            <a:prstTxWarp prst="textNoShape">
              <a:avLst/>
            </a:prstTxWarp>
          </a:bodyPr>
          <a:lstStyle/>
          <a:p>
            <a:pPr lvl="0" algn="l" rtl="0" eaLnBrk="0" fontAlgn="base" hangingPunct="0">
              <a:spcBef>
                <a:spcPct val="0"/>
              </a:spcBef>
              <a:spcAft>
                <a:spcPct val="0"/>
              </a:spcAft>
            </a:pPr>
            <a:r>
              <a:rPr lang="en-US" smtClean="0"/>
              <a:t>Click to edit Master title style</a:t>
            </a:r>
            <a:endParaRPr lang="en-GB" dirty="0"/>
          </a:p>
        </p:txBody>
      </p:sp>
      <p:sp>
        <p:nvSpPr>
          <p:cNvPr id="6" name="Slide Number Placeholder 5"/>
          <p:cNvSpPr>
            <a:spLocks noGrp="1"/>
          </p:cNvSpPr>
          <p:nvPr>
            <p:ph type="sldNum" sz="quarter" idx="4"/>
          </p:nvPr>
        </p:nvSpPr>
        <p:spPr>
          <a:xfrm>
            <a:off x="234950" y="6137174"/>
            <a:ext cx="1061878" cy="378071"/>
          </a:xfrm>
          <a:prstGeom prst="rect">
            <a:avLst/>
          </a:prstGeom>
        </p:spPr>
        <p:txBody>
          <a:bodyPr vert="horz" lIns="0" tIns="0" rIns="0" bIns="0" rtlCol="0" anchor="b"/>
          <a:lstStyle>
            <a:lvl1pPr algn="l">
              <a:defRPr sz="1200">
                <a:solidFill>
                  <a:schemeClr val="accent1"/>
                </a:solidFill>
                <a:latin typeface="+mj-lt"/>
              </a:defRPr>
            </a:lvl1pPr>
          </a:lstStyle>
          <a:p>
            <a:fld id="{64A0697F-D92A-44AE-9631-4DF4FB2C44EF}" type="slidenum">
              <a:rPr lang="en-GB" smtClean="0"/>
              <a:pPr/>
              <a:t>‹Nº›</a:t>
            </a:fld>
            <a:endParaRPr lang="en-GB" dirty="0"/>
          </a:p>
        </p:txBody>
      </p:sp>
      <p:cxnSp>
        <p:nvCxnSpPr>
          <p:cNvPr id="16" name="Straight Connector 15"/>
          <p:cNvCxnSpPr/>
          <p:nvPr/>
        </p:nvCxnSpPr>
        <p:spPr>
          <a:xfrm>
            <a:off x="234950" y="727368"/>
            <a:ext cx="867727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idx="1"/>
          </p:nvPr>
        </p:nvSpPr>
        <p:spPr>
          <a:xfrm>
            <a:off x="612775" y="1057275"/>
            <a:ext cx="8308975" cy="4787900"/>
          </a:xfrm>
          <a:prstGeom prst="rect">
            <a:avLst/>
          </a:prstGeom>
        </p:spPr>
        <p:txBody>
          <a:bodyPr vert="horz" lIns="0" tIns="0" rIns="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8" name="TextBox 17"/>
          <p:cNvSpPr txBox="1"/>
          <p:nvPr/>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21" name="Picture 31" descr="GLogoLG288"/>
          <p:cNvPicPr>
            <a:picLocks noChangeAspect="1" noChangeArrowheads="1"/>
          </p:cNvPicPr>
          <p:nvPr/>
        </p:nvPicPr>
        <p:blipFill>
          <a:blip r:embed="rId16"/>
          <a:srcRect/>
          <a:stretch>
            <a:fillRect/>
          </a:stretch>
        </p:blipFill>
        <p:spPr bwMode="auto">
          <a:xfrm>
            <a:off x="8493920" y="6105914"/>
            <a:ext cx="427830" cy="56952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73" r:id="rId2"/>
    <p:sldLayoutId id="2147483695" r:id="rId3"/>
    <p:sldLayoutId id="2147483687" r:id="rId4"/>
    <p:sldLayoutId id="2147483689" r:id="rId5"/>
    <p:sldLayoutId id="2147483678" r:id="rId6"/>
    <p:sldLayoutId id="2147483676" r:id="rId7"/>
    <p:sldLayoutId id="2147483683" r:id="rId8"/>
    <p:sldLayoutId id="2147483691" r:id="rId9"/>
    <p:sldLayoutId id="2147483692" r:id="rId10"/>
    <p:sldLayoutId id="2147483693" r:id="rId11"/>
    <p:sldLayoutId id="2147483694" r:id="rId12"/>
    <p:sldLayoutId id="2147483690" r:id="rId13"/>
    <p:sldLayoutId id="2147483682" r:id="rId14"/>
  </p:sldLayoutIdLst>
  <p:timing>
    <p:tnLst>
      <p:par>
        <p:cTn id="1" dur="indefinite" restart="never" nodeType="tmRoot"/>
      </p:par>
    </p:tnLst>
  </p:timing>
  <p:hf hdr="0" ftr="0" dt="0"/>
  <p:txStyles>
    <p:titleStyle>
      <a:lvl1pPr algn="l" defTabSz="914400" rtl="0" eaLnBrk="1" latinLnBrk="0" hangingPunct="1">
        <a:spcBef>
          <a:spcPct val="0"/>
        </a:spcBef>
        <a:buNone/>
        <a:defRPr lang="en-GB" sz="3200" kern="1200" dirty="0">
          <a:solidFill>
            <a:schemeClr val="accent1"/>
          </a:solidFill>
          <a:latin typeface="+mj-lt"/>
          <a:ea typeface="+mj-ea"/>
          <a:cs typeface="+mj-cs"/>
        </a:defRPr>
      </a:lvl1pPr>
    </p:titleStyle>
    <p:body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dirty="0" smtClean="0">
          <a:solidFill>
            <a:schemeClr val="tx1"/>
          </a:solidFill>
          <a:latin typeface="+mn-lt"/>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dirty="0" smtClean="0">
          <a:solidFill>
            <a:schemeClr val="tx1"/>
          </a:solidFill>
          <a:latin typeface="+mn-lt"/>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dirty="0" smtClean="0">
          <a:solidFill>
            <a:schemeClr val="tx1"/>
          </a:solidFill>
          <a:latin typeface="+mn-lt"/>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dirty="0" smtClean="0">
          <a:solidFill>
            <a:schemeClr val="tx1"/>
          </a:solidFill>
          <a:latin typeface="+mn-lt"/>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ideas.repec.org/p/fem/femwpa/2008.79.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4766"/>
            <a:ext cx="9479418" cy="6226283"/>
            <a:chOff x="1802114" y="4271"/>
            <a:chExt cx="7590216" cy="5580099"/>
          </a:xfrm>
        </p:grpSpPr>
        <p:grpSp>
          <p:nvGrpSpPr>
            <p:cNvPr id="16" name="Group 15"/>
            <p:cNvGrpSpPr/>
            <p:nvPr/>
          </p:nvGrpSpPr>
          <p:grpSpPr>
            <a:xfrm>
              <a:off x="5366657" y="2744821"/>
              <a:ext cx="4025673" cy="2839549"/>
              <a:chOff x="4548187" y="1664834"/>
              <a:chExt cx="4572000" cy="3355289"/>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67716" y="1664834"/>
                <a:ext cx="4143375"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Rectangle 20"/>
              <p:cNvSpPr/>
              <p:nvPr/>
            </p:nvSpPr>
            <p:spPr>
              <a:xfrm>
                <a:off x="4548187" y="4804679"/>
                <a:ext cx="4572000" cy="215444"/>
              </a:xfrm>
              <a:prstGeom prst="rect">
                <a:avLst/>
              </a:prstGeom>
            </p:spPr>
            <p:txBody>
              <a:bodyPr>
                <a:spAutoFit/>
              </a:bodyPr>
              <a:lstStyle/>
              <a:p>
                <a:r>
                  <a:rPr lang="en-US" sz="800" dirty="0" smtClean="0"/>
                  <a:t>Source: http</a:t>
                </a:r>
                <a:r>
                  <a:rPr lang="en-US" sz="800" dirty="0"/>
                  <a:t>://www.naturefoundationsxm.org/education/mangroves/red_mangrove.htm</a:t>
                </a:r>
              </a:p>
            </p:txBody>
          </p:sp>
        </p:grpSp>
        <p:pic>
          <p:nvPicPr>
            <p:cNvPr id="3" name="Picture 2"/>
            <p:cNvPicPr>
              <a:picLocks/>
            </p:cNvPicPr>
            <p:nvPr/>
          </p:nvPicPr>
          <p:blipFill>
            <a:blip r:embed="rId4">
              <a:extLst>
                <a:ext uri="{28A0092B-C50C-407E-A947-70E740481C1C}">
                  <a14:useLocalDpi xmlns:a14="http://schemas.microsoft.com/office/drawing/2010/main" xmlns="" val="0"/>
                </a:ext>
              </a:extLst>
            </a:blip>
            <a:stretch>
              <a:fillRect/>
            </a:stretch>
          </p:blipFill>
          <p:spPr>
            <a:xfrm>
              <a:off x="1802114" y="4271"/>
              <a:ext cx="3657600" cy="2743200"/>
            </a:xfrm>
            <a:prstGeom prst="rect">
              <a:avLst/>
            </a:prstGeom>
          </p:spPr>
        </p:pic>
        <p:pic>
          <p:nvPicPr>
            <p:cNvPr id="2050" name="Picture 2"/>
            <p:cNvPicPr>
              <a:picLocks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02114" y="2747996"/>
              <a:ext cx="3661262" cy="2681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5" name="Freeform 14"/>
          <p:cNvSpPr>
            <a:spLocks/>
          </p:cNvSpPr>
          <p:nvPr/>
        </p:nvSpPr>
        <p:spPr bwMode="auto">
          <a:xfrm>
            <a:off x="0" y="2480880"/>
            <a:ext cx="9144000" cy="4377121"/>
          </a:xfrm>
          <a:custGeom>
            <a:avLst/>
            <a:gdLst/>
            <a:ahLst/>
            <a:cxnLst/>
            <a:rect l="l" t="t" r="r" b="b"/>
            <a:pathLst>
              <a:path w="9144000" h="4377121">
                <a:moveTo>
                  <a:pt x="0" y="0"/>
                </a:moveTo>
                <a:cubicBezTo>
                  <a:pt x="1096196" y="1875638"/>
                  <a:pt x="2824137" y="3458111"/>
                  <a:pt x="5203842" y="3471290"/>
                </a:cubicBezTo>
                <a:cubicBezTo>
                  <a:pt x="7316304" y="3483357"/>
                  <a:pt x="8493383" y="2533663"/>
                  <a:pt x="9144000" y="1555314"/>
                </a:cubicBezTo>
                <a:lnTo>
                  <a:pt x="9144000" y="4377121"/>
                </a:lnTo>
                <a:lnTo>
                  <a:pt x="0" y="4377121"/>
                </a:lnTo>
                <a:close/>
              </a:path>
            </a:pathLst>
          </a:custGeom>
          <a:solidFill>
            <a:schemeClr val="bg1"/>
          </a:solidFill>
          <a:ln w="1143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TextBox 18"/>
          <p:cNvSpPr txBox="1"/>
          <p:nvPr/>
        </p:nvSpPr>
        <p:spPr>
          <a:xfrm>
            <a:off x="234950" y="6504706"/>
            <a:ext cx="4491390" cy="230832"/>
          </a:xfrm>
          <a:prstGeom prst="rect">
            <a:avLst/>
          </a:prstGeom>
          <a:noFill/>
        </p:spPr>
        <p:txBody>
          <a:bodyPr wrap="square" lIns="0" rIns="0" rtlCol="0">
            <a:spAutoFit/>
          </a:bodyPr>
          <a:lstStyle/>
          <a:p>
            <a:r>
              <a:rPr lang="en-GB" sz="900" i="1" dirty="0" smtClean="0">
                <a:solidFill>
                  <a:schemeClr val="tx1"/>
                </a:solidFill>
              </a:rPr>
              <a:t>The world’s leading sustainability consultancy</a:t>
            </a:r>
          </a:p>
        </p:txBody>
      </p:sp>
      <p:pic>
        <p:nvPicPr>
          <p:cNvPr id="20" name="Picture 31" descr="GLogoLG288"/>
          <p:cNvPicPr>
            <a:picLocks noChangeAspect="1" noChangeArrowheads="1"/>
          </p:cNvPicPr>
          <p:nvPr/>
        </p:nvPicPr>
        <p:blipFill>
          <a:blip r:embed="rId6"/>
          <a:srcRect/>
          <a:stretch>
            <a:fillRect/>
          </a:stretch>
        </p:blipFill>
        <p:spPr bwMode="auto">
          <a:xfrm>
            <a:off x="8254093" y="5786660"/>
            <a:ext cx="667657" cy="888778"/>
          </a:xfrm>
          <a:prstGeom prst="rect">
            <a:avLst/>
          </a:prstGeom>
          <a:noFill/>
          <a:ln w="9525">
            <a:noFill/>
            <a:miter lim="800000"/>
            <a:headEnd/>
            <a:tailEnd/>
          </a:ln>
        </p:spPr>
      </p:pic>
      <p:sp>
        <p:nvSpPr>
          <p:cNvPr id="14" name="Freeform 14"/>
          <p:cNvSpPr>
            <a:spLocks/>
          </p:cNvSpPr>
          <p:nvPr/>
        </p:nvSpPr>
        <p:spPr bwMode="auto">
          <a:xfrm>
            <a:off x="-120030" y="1345757"/>
            <a:ext cx="9367478" cy="376455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96"/>
              <a:gd name="connsiteY0" fmla="*/ 0 h 10242"/>
              <a:gd name="connsiteX1" fmla="*/ 5743 w 10096"/>
              <a:gd name="connsiteY1" fmla="*/ 10242 h 10242"/>
              <a:gd name="connsiteX2" fmla="*/ 10096 w 10096"/>
              <a:gd name="connsiteY2" fmla="*/ 4193 h 10242"/>
            </a:gdLst>
            <a:ahLst/>
            <a:cxnLst>
              <a:cxn ang="0">
                <a:pos x="connsiteX0" y="connsiteY0"/>
              </a:cxn>
              <a:cxn ang="0">
                <a:pos x="connsiteX1" y="connsiteY1"/>
              </a:cxn>
              <a:cxn ang="0">
                <a:pos x="connsiteX2" y="connsiteY2"/>
              </a:cxn>
            </a:cxnLst>
            <a:rect l="l" t="t" r="r" b="b"/>
            <a:pathLst>
              <a:path w="10096" h="10242">
                <a:moveTo>
                  <a:pt x="0" y="0"/>
                </a:moveTo>
                <a:cubicBezTo>
                  <a:pt x="150" y="930"/>
                  <a:pt x="1860" y="9903"/>
                  <a:pt x="5743" y="10242"/>
                </a:cubicBezTo>
                <a:cubicBezTo>
                  <a:pt x="9262" y="10098"/>
                  <a:pt x="10096" y="4193"/>
                  <a:pt x="10096" y="4193"/>
                </a:cubicBezTo>
              </a:path>
            </a:pathLst>
          </a:custGeom>
          <a:noFill/>
          <a:ln w="114300" cap="flat">
            <a:solidFill>
              <a:schemeClr val="accent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4"/>
          <p:cNvSpPr>
            <a:spLocks/>
          </p:cNvSpPr>
          <p:nvPr/>
        </p:nvSpPr>
        <p:spPr bwMode="auto">
          <a:xfrm>
            <a:off x="-139516" y="2225139"/>
            <a:ext cx="9393459" cy="3739022"/>
          </a:xfrm>
          <a:custGeom>
            <a:avLst/>
            <a:gdLst>
              <a:gd name="T0" fmla="*/ 0 w 4438"/>
              <a:gd name="T1" fmla="*/ 0 h 3000"/>
              <a:gd name="T2" fmla="*/ 2525 w 4438"/>
              <a:gd name="T3" fmla="*/ 2991 h 3000"/>
              <a:gd name="T4" fmla="*/ 4298 w 4438"/>
              <a:gd name="T5" fmla="*/ 1531 h 3000"/>
              <a:gd name="T6" fmla="*/ 4438 w 4438"/>
              <a:gd name="T7" fmla="*/ 28 h 3000"/>
              <a:gd name="T8" fmla="*/ 0 w 4438"/>
              <a:gd name="T9" fmla="*/ 0 h 3000"/>
              <a:gd name="connsiteX0" fmla="*/ 10000 w 10081"/>
              <a:gd name="connsiteY0" fmla="*/ 93 h 10000"/>
              <a:gd name="connsiteX1" fmla="*/ 0 w 10081"/>
              <a:gd name="connsiteY1" fmla="*/ 0 h 10000"/>
              <a:gd name="connsiteX2" fmla="*/ 5689 w 10081"/>
              <a:gd name="connsiteY2" fmla="*/ 9970 h 10000"/>
              <a:gd name="connsiteX3" fmla="*/ 9685 w 10081"/>
              <a:gd name="connsiteY3" fmla="*/ 5103 h 10000"/>
              <a:gd name="connsiteX4" fmla="*/ 10081 w 10081"/>
              <a:gd name="connsiteY4" fmla="*/ 212 h 10000"/>
              <a:gd name="connsiteX0" fmla="*/ 10000 w 10000"/>
              <a:gd name="connsiteY0" fmla="*/ 93 h 10000"/>
              <a:gd name="connsiteX1" fmla="*/ 0 w 10000"/>
              <a:gd name="connsiteY1" fmla="*/ 0 h 10000"/>
              <a:gd name="connsiteX2" fmla="*/ 5689 w 10000"/>
              <a:gd name="connsiteY2" fmla="*/ 9970 h 10000"/>
              <a:gd name="connsiteX3" fmla="*/ 9685 w 10000"/>
              <a:gd name="connsiteY3" fmla="*/ 5103 h 10000"/>
              <a:gd name="connsiteX0" fmla="*/ 0 w 9685"/>
              <a:gd name="connsiteY0" fmla="*/ 0 h 10000"/>
              <a:gd name="connsiteX1" fmla="*/ 5689 w 9685"/>
              <a:gd name="connsiteY1" fmla="*/ 9970 h 10000"/>
              <a:gd name="connsiteX2" fmla="*/ 9685 w 9685"/>
              <a:gd name="connsiteY2" fmla="*/ 5103 h 10000"/>
              <a:gd name="connsiteX0" fmla="*/ 0 w 8926"/>
              <a:gd name="connsiteY0" fmla="*/ 77 h 4867"/>
              <a:gd name="connsiteX1" fmla="*/ 4800 w 8926"/>
              <a:gd name="connsiteY1" fmla="*/ 4867 h 4867"/>
              <a:gd name="connsiteX2" fmla="*/ 8926 w 8926"/>
              <a:gd name="connsiteY2" fmla="*/ 0 h 4867"/>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10000"/>
              <a:gd name="connsiteY0" fmla="*/ 158 h 10000"/>
              <a:gd name="connsiteX1" fmla="*/ 5378 w 10000"/>
              <a:gd name="connsiteY1" fmla="*/ 10000 h 10000"/>
              <a:gd name="connsiteX2" fmla="*/ 10000 w 10000"/>
              <a:gd name="connsiteY2" fmla="*/ 0 h 10000"/>
              <a:gd name="connsiteX0" fmla="*/ 0 w 9457"/>
              <a:gd name="connsiteY0" fmla="*/ 0 h 9842"/>
              <a:gd name="connsiteX1" fmla="*/ 5378 w 9457"/>
              <a:gd name="connsiteY1" fmla="*/ 9842 h 9842"/>
              <a:gd name="connsiteX2" fmla="*/ 9456 w 9457"/>
              <a:gd name="connsiteY2" fmla="*/ 4127 h 9842"/>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10001"/>
              <a:gd name="connsiteY0" fmla="*/ 0 h 10000"/>
              <a:gd name="connsiteX1" fmla="*/ 5687 w 10001"/>
              <a:gd name="connsiteY1" fmla="*/ 10000 h 10000"/>
              <a:gd name="connsiteX2" fmla="*/ 9999 w 10001"/>
              <a:gd name="connsiteY2" fmla="*/ 4193 h 10000"/>
              <a:gd name="connsiteX0" fmla="*/ 0 w 9999"/>
              <a:gd name="connsiteY0" fmla="*/ 0 h 10000"/>
              <a:gd name="connsiteX1" fmla="*/ 5687 w 9999"/>
              <a:gd name="connsiteY1" fmla="*/ 10000 h 10000"/>
              <a:gd name="connsiteX2" fmla="*/ 9999 w 9999"/>
              <a:gd name="connsiteY2" fmla="*/ 4193 h 10000"/>
              <a:gd name="connsiteX0" fmla="*/ 0 w 10000"/>
              <a:gd name="connsiteY0" fmla="*/ 0 h 10000"/>
              <a:gd name="connsiteX1" fmla="*/ 5688 w 10000"/>
              <a:gd name="connsiteY1" fmla="*/ 10000 h 10000"/>
              <a:gd name="connsiteX2" fmla="*/ 10000 w 10000"/>
              <a:gd name="connsiteY2" fmla="*/ 4193 h 10000"/>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242"/>
              <a:gd name="connsiteX1" fmla="*/ 5743 w 10055"/>
              <a:gd name="connsiteY1" fmla="*/ 10242 h 10242"/>
              <a:gd name="connsiteX2" fmla="*/ 10055 w 10055"/>
              <a:gd name="connsiteY2" fmla="*/ 4435 h 10242"/>
              <a:gd name="connsiteX0" fmla="*/ 0 w 10055"/>
              <a:gd name="connsiteY0" fmla="*/ 0 h 10385"/>
              <a:gd name="connsiteX1" fmla="*/ 5743 w 10055"/>
              <a:gd name="connsiteY1" fmla="*/ 10385 h 10385"/>
              <a:gd name="connsiteX2" fmla="*/ 10055 w 10055"/>
              <a:gd name="connsiteY2" fmla="*/ 4578 h 10385"/>
              <a:gd name="connsiteX0" fmla="*/ 0 w 10082"/>
              <a:gd name="connsiteY0" fmla="*/ 0 h 10385"/>
              <a:gd name="connsiteX1" fmla="*/ 5743 w 10082"/>
              <a:gd name="connsiteY1" fmla="*/ 10385 h 10385"/>
              <a:gd name="connsiteX2" fmla="*/ 10082 w 10082"/>
              <a:gd name="connsiteY2" fmla="*/ 4524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85"/>
              <a:gd name="connsiteX1" fmla="*/ 5743 w 10103"/>
              <a:gd name="connsiteY1" fmla="*/ 10385 h 10385"/>
              <a:gd name="connsiteX2" fmla="*/ 10103 w 10103"/>
              <a:gd name="connsiteY2" fmla="*/ 4399 h 10385"/>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03"/>
              <a:gd name="connsiteY0" fmla="*/ 0 h 10349"/>
              <a:gd name="connsiteX1" fmla="*/ 5750 w 10103"/>
              <a:gd name="connsiteY1" fmla="*/ 10349 h 10349"/>
              <a:gd name="connsiteX2" fmla="*/ 10103 w 10103"/>
              <a:gd name="connsiteY2" fmla="*/ 4399 h 10349"/>
              <a:gd name="connsiteX0" fmla="*/ 0 w 10124"/>
              <a:gd name="connsiteY0" fmla="*/ 0 h 10528"/>
              <a:gd name="connsiteX1" fmla="*/ 5771 w 10124"/>
              <a:gd name="connsiteY1" fmla="*/ 10528 h 10528"/>
              <a:gd name="connsiteX2" fmla="*/ 10124 w 10124"/>
              <a:gd name="connsiteY2" fmla="*/ 4578 h 10528"/>
            </a:gdLst>
            <a:ahLst/>
            <a:cxnLst>
              <a:cxn ang="0">
                <a:pos x="connsiteX0" y="connsiteY0"/>
              </a:cxn>
              <a:cxn ang="0">
                <a:pos x="connsiteX1" y="connsiteY1"/>
              </a:cxn>
              <a:cxn ang="0">
                <a:pos x="connsiteX2" y="connsiteY2"/>
              </a:cxn>
            </a:cxnLst>
            <a:rect l="l" t="t" r="r" b="b"/>
            <a:pathLst>
              <a:path w="10124" h="10528">
                <a:moveTo>
                  <a:pt x="0" y="0"/>
                </a:moveTo>
                <a:cubicBezTo>
                  <a:pt x="129" y="644"/>
                  <a:pt x="1949" y="10403"/>
                  <a:pt x="5771" y="10528"/>
                </a:cubicBezTo>
                <a:cubicBezTo>
                  <a:pt x="9125" y="10456"/>
                  <a:pt x="10124" y="4578"/>
                  <a:pt x="10124" y="4578"/>
                </a:cubicBezTo>
              </a:path>
            </a:pathLst>
          </a:custGeom>
          <a:noFill/>
          <a:ln w="114300" cap="flat">
            <a:solidFill>
              <a:schemeClr val="accent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83198" y="28389"/>
            <a:ext cx="4572000" cy="30378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itle 11"/>
          <p:cNvSpPr>
            <a:spLocks noGrp="1"/>
          </p:cNvSpPr>
          <p:nvPr>
            <p:ph type="ctrTitle"/>
          </p:nvPr>
        </p:nvSpPr>
        <p:spPr bwMode="white">
          <a:xfrm>
            <a:off x="234949" y="28390"/>
            <a:ext cx="8673069" cy="956489"/>
          </a:xfrm>
        </p:spPr>
        <p:txBody>
          <a:bodyPr/>
          <a:lstStyle/>
          <a:p>
            <a:r>
              <a:rPr lang="en-GB" sz="3600" dirty="0"/>
              <a:t>Socio-economic </a:t>
            </a:r>
            <a:r>
              <a:rPr lang="en-GB" sz="3600" dirty="0" smtClean="0"/>
              <a:t>Importance </a:t>
            </a:r>
            <a:r>
              <a:rPr lang="en-GB" sz="3600" dirty="0"/>
              <a:t>of </a:t>
            </a:r>
            <a:r>
              <a:rPr lang="en-GB" sz="3600" dirty="0" smtClean="0"/>
              <a:t>Wetlands</a:t>
            </a:r>
            <a:endParaRPr lang="en-GB" sz="3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438151" y="1092870"/>
            <a:ext cx="4116388" cy="4787900"/>
          </a:xfrm>
        </p:spPr>
        <p:txBody>
          <a:bodyPr/>
          <a:lstStyle/>
          <a:p>
            <a:pPr marL="0" lvl="1" indent="0">
              <a:buNone/>
            </a:pPr>
            <a:r>
              <a:rPr lang="en-GB" sz="2400" dirty="0"/>
              <a:t>Coastal Wetlands of </a:t>
            </a:r>
            <a:r>
              <a:rPr lang="en-GB" sz="2400" dirty="0" smtClean="0"/>
              <a:t>Louisiana</a:t>
            </a:r>
            <a:endParaRPr lang="en-GB" b="1" dirty="0" smtClean="0"/>
          </a:p>
          <a:p>
            <a:r>
              <a:rPr lang="en-GB" b="1" dirty="0" smtClean="0"/>
              <a:t>Benefits from s</a:t>
            </a:r>
            <a:r>
              <a:rPr lang="en-US" b="1" dirty="0" err="1" smtClean="0"/>
              <a:t>horeline</a:t>
            </a:r>
            <a:r>
              <a:rPr lang="en-US" b="1" dirty="0" smtClean="0"/>
              <a:t> erosion protection</a:t>
            </a:r>
          </a:p>
          <a:p>
            <a:pPr marL="285750" indent="-285750">
              <a:buFont typeface="Arial" pitchFamily="34" charset="0"/>
              <a:buChar char="•"/>
            </a:pPr>
            <a:r>
              <a:rPr lang="en-US" sz="1800" dirty="0" smtClean="0"/>
              <a:t>Louisiana </a:t>
            </a:r>
            <a:r>
              <a:rPr lang="en-US" sz="1800" dirty="0"/>
              <a:t>is losing </a:t>
            </a:r>
            <a:r>
              <a:rPr lang="en-US" sz="1800" dirty="0" smtClean="0"/>
              <a:t>6.500 – 9,000 ha </a:t>
            </a:r>
            <a:r>
              <a:rPr lang="en-US" sz="1800" dirty="0"/>
              <a:t>of </a:t>
            </a:r>
            <a:r>
              <a:rPr lang="en-US" sz="1800" dirty="0" smtClean="0"/>
              <a:t>wetlands per </a:t>
            </a:r>
            <a:r>
              <a:rPr lang="en-US" sz="1800" dirty="0"/>
              <a:t>year </a:t>
            </a:r>
            <a:r>
              <a:rPr lang="en-US" sz="1800" dirty="0" smtClean="0"/>
              <a:t>to sea level rise and storms </a:t>
            </a:r>
          </a:p>
          <a:p>
            <a:pPr marL="552450" lvl="1" indent="-285750">
              <a:buFont typeface="Arial" pitchFamily="34" charset="0"/>
              <a:buChar char="•"/>
            </a:pPr>
            <a:r>
              <a:rPr lang="en-US" sz="1800" dirty="0" smtClean="0"/>
              <a:t>Hurricanes </a:t>
            </a:r>
            <a:r>
              <a:rPr lang="en-US" sz="1800" dirty="0"/>
              <a:t>Katrina and Rita transformed </a:t>
            </a:r>
            <a:r>
              <a:rPr lang="en-US" sz="1800" dirty="0" smtClean="0"/>
              <a:t>56,000 ha of </a:t>
            </a:r>
            <a:r>
              <a:rPr lang="en-US" sz="1800" dirty="0"/>
              <a:t>marsh to open water in coastal </a:t>
            </a:r>
            <a:r>
              <a:rPr lang="en-US" sz="1800" dirty="0" smtClean="0"/>
              <a:t>Louisiana</a:t>
            </a:r>
          </a:p>
          <a:p>
            <a:pPr marL="285750" indent="-285750">
              <a:buFont typeface="Arial" pitchFamily="34" charset="0"/>
              <a:buChar char="•"/>
            </a:pPr>
            <a:r>
              <a:rPr lang="en-US" sz="1800" dirty="0"/>
              <a:t>T</a:t>
            </a:r>
            <a:r>
              <a:rPr lang="en-US" sz="1800" dirty="0" smtClean="0"/>
              <a:t>he loss 1.6 km of wetlands results </a:t>
            </a:r>
            <a:r>
              <a:rPr lang="en-US" sz="1800" dirty="0"/>
              <a:t>in an estimated $</a:t>
            </a:r>
            <a:r>
              <a:rPr lang="en-US" sz="1800" dirty="0" smtClean="0"/>
              <a:t>5.7 Million </a:t>
            </a:r>
            <a:r>
              <a:rPr lang="en-US" sz="1800" dirty="0"/>
              <a:t>average annual increase in </a:t>
            </a:r>
            <a:r>
              <a:rPr lang="en-US" sz="1800" dirty="0" smtClean="0"/>
              <a:t>property damage due to erosion. </a:t>
            </a:r>
            <a:endParaRPr lang="en-US" sz="1800" dirty="0"/>
          </a:p>
        </p:txBody>
      </p:sp>
      <p:sp>
        <p:nvSpPr>
          <p:cNvPr id="3" name="Rectangle 2"/>
          <p:cNvSpPr/>
          <p:nvPr/>
        </p:nvSpPr>
        <p:spPr>
          <a:xfrm>
            <a:off x="7572425" y="3814408"/>
            <a:ext cx="1239664" cy="215444"/>
          </a:xfrm>
          <a:prstGeom prst="rect">
            <a:avLst/>
          </a:prstGeom>
        </p:spPr>
        <p:txBody>
          <a:bodyPr wrap="square">
            <a:spAutoFit/>
          </a:bodyPr>
          <a:lstStyle/>
          <a:p>
            <a:r>
              <a:rPr lang="en-US" sz="800" dirty="0" smtClean="0"/>
              <a:t>Source: www.noaa.gov</a:t>
            </a:r>
            <a:endParaRPr lang="en-US" sz="800" dirty="0"/>
          </a:p>
        </p:txBody>
      </p:sp>
      <p:pic>
        <p:nvPicPr>
          <p:cNvPr id="3074" name="Picture 2" descr="http://www.noaanews.noaa.gov/stories2009/images/rehobothbaysalt.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14899" y="1092870"/>
            <a:ext cx="3918455" cy="275569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478730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438149" y="942975"/>
            <a:ext cx="4116389" cy="1295258"/>
          </a:xfrm>
        </p:spPr>
        <p:txBody>
          <a:bodyPr/>
          <a:lstStyle/>
          <a:p>
            <a:pPr marL="0" lvl="1" indent="0">
              <a:buNone/>
            </a:pPr>
            <a:r>
              <a:rPr lang="en-GB" sz="2400" dirty="0"/>
              <a:t>Coastal Wetlands of </a:t>
            </a:r>
            <a:r>
              <a:rPr lang="en-GB" sz="2400" dirty="0" smtClean="0"/>
              <a:t>Louisiana</a:t>
            </a:r>
            <a:endParaRPr lang="en-GB" b="1" dirty="0" smtClean="0"/>
          </a:p>
          <a:p>
            <a:r>
              <a:rPr lang="en-GB" b="1" dirty="0" smtClean="0"/>
              <a:t>Benefits from natural</a:t>
            </a:r>
            <a:r>
              <a:rPr lang="en-US" b="1" dirty="0" smtClean="0"/>
              <a:t> water quality improvement</a:t>
            </a:r>
          </a:p>
          <a:p>
            <a:pPr lvl="1"/>
            <a:r>
              <a:rPr lang="en-US" dirty="0" smtClean="0"/>
              <a:t>Filter buffer for contaminants - The </a:t>
            </a:r>
            <a:r>
              <a:rPr lang="en-US" dirty="0"/>
              <a:t>Mississippi River contributes more than </a:t>
            </a:r>
            <a:r>
              <a:rPr lang="en-US" dirty="0" smtClean="0"/>
              <a:t>90% </a:t>
            </a:r>
            <a:r>
              <a:rPr lang="en-US" dirty="0"/>
              <a:t>of the fresh water entering the </a:t>
            </a:r>
            <a:r>
              <a:rPr lang="en-US" dirty="0" smtClean="0"/>
              <a:t>Gulf </a:t>
            </a:r>
            <a:r>
              <a:rPr lang="en-US" dirty="0"/>
              <a:t> </a:t>
            </a:r>
            <a:r>
              <a:rPr lang="en-US" dirty="0" smtClean="0"/>
              <a:t>(12.5 million liters per second).</a:t>
            </a:r>
          </a:p>
          <a:p>
            <a:pPr lvl="1"/>
            <a:r>
              <a:rPr lang="en-US" dirty="0" smtClean="0"/>
              <a:t>Improve water quality </a:t>
            </a:r>
            <a:endParaRPr lang="en-US" dirty="0"/>
          </a:p>
          <a:p>
            <a:pPr lvl="1"/>
            <a:r>
              <a:rPr lang="en-US" dirty="0" smtClean="0"/>
              <a:t>Can equal the capacity of a $5 million treatment facility.</a:t>
            </a:r>
          </a:p>
          <a:p>
            <a:pPr marL="0" lvl="1" indent="0">
              <a:buNone/>
            </a:pPr>
            <a:endParaRPr lang="en-US" dirty="0"/>
          </a:p>
          <a:p>
            <a:pPr lvl="1"/>
            <a:endParaRPr lang="en-US" dirty="0" smtClean="0"/>
          </a:p>
          <a:p>
            <a:endParaRPr lang="en-GB" dirty="0"/>
          </a:p>
          <a:p>
            <a:pPr lvl="1"/>
            <a:endParaRPr lang="en-GB" dirty="0"/>
          </a:p>
        </p:txBody>
      </p:sp>
      <p:sp>
        <p:nvSpPr>
          <p:cNvPr id="3" name="Rectangle 2"/>
          <p:cNvSpPr/>
          <p:nvPr/>
        </p:nvSpPr>
        <p:spPr>
          <a:xfrm>
            <a:off x="4783015" y="5829575"/>
            <a:ext cx="3989196" cy="323165"/>
          </a:xfrm>
          <a:prstGeom prst="rect">
            <a:avLst/>
          </a:prstGeom>
        </p:spPr>
        <p:txBody>
          <a:bodyPr wrap="square">
            <a:spAutoFit/>
          </a:bodyPr>
          <a:lstStyle/>
          <a:p>
            <a:r>
              <a:rPr lang="en-US" sz="800" dirty="0" smtClean="0"/>
              <a:t>Source</a:t>
            </a:r>
            <a:r>
              <a:rPr lang="en-US" sz="800" dirty="0"/>
              <a:t>: </a:t>
            </a:r>
            <a:r>
              <a:rPr lang="en-US" sz="700" dirty="0"/>
              <a:t>http://www.lanecounty.org/Departments/PW/WMD/EnvironServices/Pages/Wetlands-GeneralInformation.aspx</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13644" y="944544"/>
            <a:ext cx="3677697" cy="2240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13644" y="3485559"/>
            <a:ext cx="3677697" cy="2313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905026" y="940477"/>
            <a:ext cx="3686315" cy="4858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5513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W</a:t>
            </a:r>
            <a:r>
              <a:rPr lang="en-GB" dirty="0" smtClean="0"/>
              <a:t>etlands</a:t>
            </a:r>
            <a:endParaRPr lang="en-GB" dirty="0"/>
          </a:p>
        </p:txBody>
      </p:sp>
      <p:sp>
        <p:nvSpPr>
          <p:cNvPr id="5" name="Text Placeholder 4"/>
          <p:cNvSpPr>
            <a:spLocks noGrp="1"/>
          </p:cNvSpPr>
          <p:nvPr>
            <p:ph type="body" sz="quarter" idx="13"/>
          </p:nvPr>
        </p:nvSpPr>
        <p:spPr>
          <a:xfrm>
            <a:off x="438151" y="1057274"/>
            <a:ext cx="4116388" cy="5248275"/>
          </a:xfrm>
        </p:spPr>
        <p:txBody>
          <a:bodyPr/>
          <a:lstStyle/>
          <a:p>
            <a:pPr marL="0" lvl="1" indent="0">
              <a:buNone/>
            </a:pPr>
            <a:r>
              <a:rPr lang="en-GB" sz="2400" dirty="0" smtClean="0"/>
              <a:t>Coastal </a:t>
            </a:r>
            <a:r>
              <a:rPr lang="en-GB" sz="2400" dirty="0"/>
              <a:t>Wetlands of Louisiana</a:t>
            </a:r>
            <a:endParaRPr lang="en-GB" b="1" dirty="0"/>
          </a:p>
          <a:p>
            <a:r>
              <a:rPr lang="en-GB" b="1" dirty="0" smtClean="0"/>
              <a:t>Benefits from </a:t>
            </a:r>
            <a:r>
              <a:rPr lang="en-US" b="1" dirty="0"/>
              <a:t>f</a:t>
            </a:r>
            <a:r>
              <a:rPr lang="en-US" b="1" dirty="0" smtClean="0"/>
              <a:t>lood storage</a:t>
            </a:r>
          </a:p>
          <a:p>
            <a:pPr lvl="1"/>
            <a:r>
              <a:rPr lang="en-US" dirty="0" smtClean="0"/>
              <a:t>1 ha of </a:t>
            </a:r>
            <a:r>
              <a:rPr lang="en-US" dirty="0"/>
              <a:t>wetland can store </a:t>
            </a:r>
            <a:r>
              <a:rPr lang="en-US" dirty="0" smtClean="0"/>
              <a:t>14.2  million liters </a:t>
            </a:r>
            <a:r>
              <a:rPr lang="en-US" dirty="0"/>
              <a:t>of </a:t>
            </a:r>
            <a:r>
              <a:rPr lang="en-US" dirty="0" smtClean="0"/>
              <a:t>floodwater.</a:t>
            </a:r>
          </a:p>
          <a:p>
            <a:pPr lvl="1"/>
            <a:r>
              <a:rPr lang="en-US" sz="2000" dirty="0" smtClean="0"/>
              <a:t>The </a:t>
            </a:r>
            <a:r>
              <a:rPr lang="en-US" sz="2000" dirty="0"/>
              <a:t>Great Flood of 1993 in the upper Mississippi River </a:t>
            </a:r>
            <a:r>
              <a:rPr lang="en-US" sz="2000" dirty="0" smtClean="0"/>
              <a:t>Basin</a:t>
            </a:r>
          </a:p>
          <a:p>
            <a:pPr lvl="2"/>
            <a:r>
              <a:rPr lang="en-US" sz="1800" dirty="0" smtClean="0"/>
              <a:t>Billions of </a:t>
            </a:r>
            <a:r>
              <a:rPr lang="en-US" sz="1800" dirty="0"/>
              <a:t>dollars in property </a:t>
            </a:r>
            <a:r>
              <a:rPr lang="en-US" sz="1800" dirty="0" smtClean="0"/>
              <a:t>damage</a:t>
            </a:r>
          </a:p>
          <a:p>
            <a:pPr lvl="2"/>
            <a:r>
              <a:rPr lang="en-US" dirty="0" smtClean="0"/>
              <a:t>38 deaths</a:t>
            </a:r>
          </a:p>
          <a:p>
            <a:pPr lvl="2"/>
            <a:r>
              <a:rPr lang="en-US" dirty="0" smtClean="0"/>
              <a:t>8 </a:t>
            </a:r>
            <a:r>
              <a:rPr lang="en-US" sz="1800" dirty="0" smtClean="0"/>
              <a:t>million ha </a:t>
            </a:r>
            <a:r>
              <a:rPr lang="en-US" sz="1800" dirty="0"/>
              <a:t>of </a:t>
            </a:r>
            <a:r>
              <a:rPr lang="en-US" sz="1800" dirty="0" smtClean="0"/>
              <a:t>wetlands in </a:t>
            </a:r>
            <a:r>
              <a:rPr lang="en-US" sz="1800" dirty="0"/>
              <a:t>this area had been drained or </a:t>
            </a:r>
            <a:r>
              <a:rPr lang="en-US" sz="1800" dirty="0" smtClean="0"/>
              <a:t>filled before the flood.</a:t>
            </a:r>
            <a:endParaRPr lang="en-GB" sz="1800" dirty="0"/>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54538" y="1075659"/>
            <a:ext cx="3870847" cy="258247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54539" y="3409950"/>
            <a:ext cx="3878102" cy="2571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22779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Socio-economic Importance of Wetlands</a:t>
            </a:r>
            <a:endParaRPr lang="en-US"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13</a:t>
            </a:fld>
            <a:endParaRPr lang="en-GB" dirty="0"/>
          </a:p>
        </p:txBody>
      </p:sp>
      <p:sp>
        <p:nvSpPr>
          <p:cNvPr id="4" name="Text Placeholder 3"/>
          <p:cNvSpPr>
            <a:spLocks noGrp="1"/>
          </p:cNvSpPr>
          <p:nvPr>
            <p:ph type="body" sz="quarter" idx="11"/>
          </p:nvPr>
        </p:nvSpPr>
        <p:spPr>
          <a:xfrm>
            <a:off x="612775" y="1057275"/>
            <a:ext cx="4378325" cy="4787900"/>
          </a:xfrm>
        </p:spPr>
        <p:txBody>
          <a:bodyPr/>
          <a:lstStyle/>
          <a:p>
            <a:r>
              <a:rPr lang="en-GB" dirty="0"/>
              <a:t>More </a:t>
            </a:r>
            <a:r>
              <a:rPr lang="en-GB" dirty="0" smtClean="0"/>
              <a:t>resources:</a:t>
            </a:r>
          </a:p>
          <a:p>
            <a:r>
              <a:rPr lang="en-US" dirty="0"/>
              <a:t>The </a:t>
            </a:r>
            <a:r>
              <a:rPr lang="en-US" dirty="0" smtClean="0"/>
              <a:t>Economic Values </a:t>
            </a:r>
            <a:r>
              <a:rPr lang="en-US" dirty="0"/>
              <a:t>of </a:t>
            </a:r>
            <a:r>
              <a:rPr lang="en-US" dirty="0" smtClean="0"/>
              <a:t>the World’s Wetlands </a:t>
            </a:r>
          </a:p>
          <a:p>
            <a:pPr lvl="1"/>
            <a:r>
              <a:rPr lang="en-US" u="sng" dirty="0" smtClean="0">
                <a:solidFill>
                  <a:schemeClr val="tx2">
                    <a:lumMod val="75000"/>
                    <a:lumOff val="25000"/>
                  </a:schemeClr>
                </a:solidFill>
              </a:rPr>
              <a:t>http://assets.panda.org/downloads/wetlandsbrochurefinal.pdf </a:t>
            </a:r>
            <a:endParaRPr lang="en-GB" u="sng" dirty="0" smtClean="0">
              <a:solidFill>
                <a:schemeClr val="tx2">
                  <a:lumMod val="75000"/>
                  <a:lumOff val="25000"/>
                </a:schemeClr>
              </a:solidFill>
            </a:endParaRPr>
          </a:p>
          <a:p>
            <a:r>
              <a:rPr lang="en-US" dirty="0"/>
              <a:t>The Economic Value of Wetland Conservation and Creation: A Meta-Analysis</a:t>
            </a:r>
            <a:endParaRPr lang="en-GB" dirty="0"/>
          </a:p>
          <a:p>
            <a:pPr lvl="1"/>
            <a:r>
              <a:rPr lang="en-US" dirty="0">
                <a:solidFill>
                  <a:schemeClr val="tx2">
                    <a:lumMod val="75000"/>
                    <a:lumOff val="25000"/>
                  </a:schemeClr>
                </a:solidFill>
                <a:hlinkClick r:id="rId2"/>
              </a:rPr>
              <a:t>http://</a:t>
            </a:r>
            <a:r>
              <a:rPr lang="en-US" dirty="0" smtClean="0">
                <a:solidFill>
                  <a:schemeClr val="tx2">
                    <a:lumMod val="75000"/>
                    <a:lumOff val="25000"/>
                  </a:schemeClr>
                </a:solidFill>
                <a:hlinkClick r:id="rId2"/>
              </a:rPr>
              <a:t>ideas.repec.org/p/fem/femwpa/2008.79.html</a:t>
            </a:r>
            <a:r>
              <a:rPr lang="en-US" dirty="0" smtClean="0">
                <a:solidFill>
                  <a:schemeClr val="tx2">
                    <a:lumMod val="75000"/>
                    <a:lumOff val="25000"/>
                  </a:schemeClr>
                </a:solidFill>
              </a:rPr>
              <a:t> </a:t>
            </a:r>
          </a:p>
          <a:p>
            <a:pPr marL="0" lvl="1" indent="0">
              <a:buNone/>
            </a:pPr>
            <a:endParaRPr lang="en-US" dirty="0">
              <a:solidFill>
                <a:schemeClr val="tx2">
                  <a:lumMod val="75000"/>
                  <a:lumOff val="25000"/>
                </a:schemeClr>
              </a:solidFill>
            </a:endParaRPr>
          </a:p>
          <a:p>
            <a:pPr marL="0" lvl="1" indent="0">
              <a:buNone/>
            </a:pPr>
            <a:r>
              <a:rPr lang="en-US" sz="3200" dirty="0" smtClean="0">
                <a:solidFill>
                  <a:schemeClr val="tx2"/>
                </a:solidFill>
              </a:rPr>
              <a:t>Thank you!</a:t>
            </a:r>
            <a:endParaRPr lang="en-US" dirty="0">
              <a:solidFill>
                <a:schemeClr val="tx2"/>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71090" y="1165226"/>
            <a:ext cx="3635447" cy="2717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9570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Socio-economic I</a:t>
            </a:r>
            <a:r>
              <a:rPr lang="en-GB" dirty="0" smtClean="0"/>
              <a:t>mportance </a:t>
            </a:r>
            <a:r>
              <a:rPr lang="en-GB" dirty="0"/>
              <a:t>of </a:t>
            </a:r>
            <a:r>
              <a:rPr lang="en-GB" dirty="0" smtClean="0"/>
              <a:t>Wetlands</a:t>
            </a:r>
            <a:endParaRPr lang="en-GB"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2</a:t>
            </a:fld>
            <a:endParaRPr lang="en-GB" dirty="0"/>
          </a:p>
        </p:txBody>
      </p:sp>
      <p:sp>
        <p:nvSpPr>
          <p:cNvPr id="5" name="Content Placeholder 5"/>
          <p:cNvSpPr>
            <a:spLocks noGrp="1"/>
          </p:cNvSpPr>
          <p:nvPr>
            <p:ph type="body" sz="quarter" idx="11"/>
          </p:nvPr>
        </p:nvSpPr>
        <p:spPr>
          <a:xfrm>
            <a:off x="612775" y="2556441"/>
            <a:ext cx="8299450" cy="3486436"/>
          </a:xfrm>
        </p:spPr>
        <p:txBody>
          <a:bodyPr/>
          <a:lstStyle/>
          <a:p>
            <a:pPr lvl="1"/>
            <a:r>
              <a:rPr lang="en-GB" sz="2400" dirty="0" smtClean="0"/>
              <a:t>Global benefits </a:t>
            </a:r>
            <a:r>
              <a:rPr lang="en-GB" sz="2400" dirty="0"/>
              <a:t>provided by wetlands are </a:t>
            </a:r>
            <a:r>
              <a:rPr lang="en-GB" sz="2400" dirty="0" smtClean="0"/>
              <a:t>valued at $14.9 </a:t>
            </a:r>
            <a:r>
              <a:rPr lang="en-GB" sz="2400" dirty="0"/>
              <a:t>Trillion per </a:t>
            </a:r>
            <a:r>
              <a:rPr lang="en-GB" sz="2400" dirty="0" smtClean="0"/>
              <a:t>year (US GDP </a:t>
            </a:r>
            <a:r>
              <a:rPr lang="en-GB" sz="2400" dirty="0"/>
              <a:t>for </a:t>
            </a:r>
            <a:r>
              <a:rPr lang="en-GB" sz="2400" dirty="0" smtClean="0"/>
              <a:t>2011 was $15.09).</a:t>
            </a:r>
          </a:p>
          <a:p>
            <a:pPr lvl="1"/>
            <a:r>
              <a:rPr lang="en-US" sz="2400" dirty="0" smtClean="0"/>
              <a:t>75% of commercially harvested </a:t>
            </a:r>
            <a:r>
              <a:rPr lang="en-US" sz="2400" dirty="0"/>
              <a:t>fish are </a:t>
            </a:r>
            <a:r>
              <a:rPr lang="en-US" sz="2400" dirty="0" smtClean="0"/>
              <a:t>wetland-dependent. Add </a:t>
            </a:r>
            <a:r>
              <a:rPr lang="en-US" sz="2400" dirty="0"/>
              <a:t>shellfish species and </a:t>
            </a:r>
            <a:r>
              <a:rPr lang="en-US" sz="2400" dirty="0" smtClean="0"/>
              <a:t>that number </a:t>
            </a:r>
            <a:r>
              <a:rPr lang="en-US" sz="2400" dirty="0"/>
              <a:t>jumps to </a:t>
            </a:r>
            <a:r>
              <a:rPr lang="en-US" sz="2400" dirty="0" smtClean="0"/>
              <a:t>95%.</a:t>
            </a:r>
          </a:p>
          <a:p>
            <a:pPr lvl="1"/>
            <a:r>
              <a:rPr lang="en-US" sz="2400" dirty="0" smtClean="0"/>
              <a:t>The </a:t>
            </a:r>
            <a:r>
              <a:rPr lang="en-US" sz="2400" dirty="0"/>
              <a:t>ability of wetlands to control erosion is so valuable that every coastal state in the US now has </a:t>
            </a:r>
            <a:r>
              <a:rPr lang="en-US" sz="2400" dirty="0" smtClean="0"/>
              <a:t>developed </a:t>
            </a:r>
            <a:r>
              <a:rPr lang="en-US" sz="2400" dirty="0"/>
              <a:t>wetland restoration </a:t>
            </a:r>
            <a:r>
              <a:rPr lang="en-US" sz="2400" dirty="0" smtClean="0"/>
              <a:t>programs</a:t>
            </a:r>
            <a:endParaRPr lang="en-GB" sz="2400" dirty="0" smtClean="0"/>
          </a:p>
          <a:p>
            <a:pPr marL="0" lvl="1" indent="0">
              <a:buNone/>
            </a:pPr>
            <a:endParaRPr lang="en-GB" sz="1800" dirty="0" smtClean="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1375" y="872837"/>
            <a:ext cx="7769225" cy="1546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652405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234950" y="2013505"/>
            <a:ext cx="4422775" cy="4049032"/>
          </a:xfrm>
        </p:spPr>
        <p:txBody>
          <a:bodyPr/>
          <a:lstStyle/>
          <a:p>
            <a:pPr lvl="1"/>
            <a:r>
              <a:rPr lang="en-US" sz="2200" dirty="0"/>
              <a:t>In the past few years the importance of wetlands in the United States has been prominent due to </a:t>
            </a:r>
            <a:r>
              <a:rPr lang="en-US" sz="2200" dirty="0" smtClean="0"/>
              <a:t>extraordinary events:</a:t>
            </a:r>
          </a:p>
          <a:p>
            <a:pPr lvl="2"/>
            <a:r>
              <a:rPr lang="en-US" sz="2200" dirty="0" smtClean="0"/>
              <a:t>Hurricanes</a:t>
            </a:r>
          </a:p>
          <a:p>
            <a:pPr lvl="3"/>
            <a:r>
              <a:rPr lang="en-US" sz="2000" dirty="0" smtClean="0"/>
              <a:t>Sandy</a:t>
            </a:r>
          </a:p>
          <a:p>
            <a:pPr lvl="3"/>
            <a:r>
              <a:rPr lang="en-US" sz="2000" dirty="0" smtClean="0"/>
              <a:t>Katrina</a:t>
            </a:r>
          </a:p>
          <a:p>
            <a:pPr lvl="3"/>
            <a:r>
              <a:rPr lang="en-US" sz="2000" dirty="0" smtClean="0"/>
              <a:t>Rita</a:t>
            </a:r>
          </a:p>
          <a:p>
            <a:pPr marL="4762" lvl="1" indent="0">
              <a:buNone/>
            </a:pPr>
            <a:endParaRPr lang="en-US" dirty="0" smtClean="0"/>
          </a:p>
          <a:p>
            <a:pPr marL="273050" lvl="2" indent="0">
              <a:buNone/>
            </a:pPr>
            <a:r>
              <a:rPr lang="en-US" dirty="0" smtClean="0"/>
              <a:t/>
            </a:r>
            <a:br>
              <a:rPr lang="en-US" dirty="0" smtClean="0"/>
            </a:br>
            <a:endParaRPr lang="en-US" dirty="0"/>
          </a:p>
          <a:p>
            <a:pPr lvl="1"/>
            <a:endParaRPr lang="en-GB" dirty="0"/>
          </a:p>
        </p:txBody>
      </p:sp>
      <p:grpSp>
        <p:nvGrpSpPr>
          <p:cNvPr id="2" name="Group 1"/>
          <p:cNvGrpSpPr/>
          <p:nvPr/>
        </p:nvGrpSpPr>
        <p:grpSpPr>
          <a:xfrm>
            <a:off x="4657725" y="2682163"/>
            <a:ext cx="4572000" cy="3378439"/>
            <a:chOff x="4548187" y="3007534"/>
            <a:chExt cx="4572000" cy="337843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6150" y="3007534"/>
              <a:ext cx="4143375" cy="3171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548187" y="6170529"/>
              <a:ext cx="4572000" cy="215444"/>
            </a:xfrm>
            <a:prstGeom prst="rect">
              <a:avLst/>
            </a:prstGeom>
          </p:spPr>
          <p:txBody>
            <a:bodyPr>
              <a:spAutoFit/>
            </a:bodyPr>
            <a:lstStyle/>
            <a:p>
              <a:r>
                <a:rPr lang="en-US" sz="800" dirty="0" smtClean="0"/>
                <a:t>Source: http</a:t>
              </a:r>
              <a:r>
                <a:rPr lang="en-US" sz="800" dirty="0"/>
                <a:t>://www.naturefoundationsxm.org/education/mangroves/red_mangrove.htm</a:t>
              </a:r>
            </a:p>
          </p:txBody>
        </p:sp>
      </p:grpSp>
      <p:sp>
        <p:nvSpPr>
          <p:cNvPr id="10" name="Text Placeholder 4"/>
          <p:cNvSpPr txBox="1">
            <a:spLocks/>
          </p:cNvSpPr>
          <p:nvPr/>
        </p:nvSpPr>
        <p:spPr>
          <a:xfrm>
            <a:off x="363682" y="1162051"/>
            <a:ext cx="8410200" cy="5292708"/>
          </a:xfrm>
          <a:prstGeom prst="rect">
            <a:avLst/>
          </a:prstGeom>
        </p:spPr>
        <p:txBody>
          <a:bodyPr vert="horz" lIns="0" tIns="0" rIns="0" bIns="45720" rtlCol="0">
            <a:noAutofit/>
          </a:bodyPr>
          <a:lst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dirty="0" smtClean="0">
                <a:solidFill>
                  <a:schemeClr val="tx1"/>
                </a:solidFill>
                <a:latin typeface="+mn-lt"/>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dirty="0" smtClean="0">
                <a:solidFill>
                  <a:schemeClr val="tx1"/>
                </a:solidFill>
                <a:latin typeface="+mn-lt"/>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dirty="0" smtClean="0">
                <a:solidFill>
                  <a:schemeClr val="tx1"/>
                </a:solidFill>
                <a:latin typeface="+mn-lt"/>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dirty="0" smtClean="0">
                <a:solidFill>
                  <a:schemeClr val="tx1"/>
                </a:solidFill>
                <a:latin typeface="+mn-lt"/>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dirty="0" smtClean="0"/>
              <a:t>Wetlands play an important role in both ecosystem health and also social and economical aspects of our lives</a:t>
            </a:r>
            <a:r>
              <a:rPr lang="en-US" sz="2000" dirty="0" smtClean="0"/>
              <a:t>. </a:t>
            </a:r>
          </a:p>
          <a:p>
            <a:pPr>
              <a:spcBef>
                <a:spcPts val="0"/>
              </a:spcBef>
            </a:pPr>
            <a:endParaRPr lang="en-US" sz="2000" dirty="0"/>
          </a:p>
          <a:p>
            <a:pPr>
              <a:spcBef>
                <a:spcPts val="0"/>
              </a:spcBef>
            </a:pPr>
            <a:endParaRPr lang="en-US" sz="2000" dirty="0"/>
          </a:p>
          <a:p>
            <a:pPr marL="0" lvl="1" indent="0">
              <a:buNone/>
            </a:pPr>
            <a:endParaRPr lang="en-US" dirty="0"/>
          </a:p>
        </p:txBody>
      </p:sp>
    </p:spTree>
    <p:extLst>
      <p:ext uri="{BB962C8B-B14F-4D97-AF65-F5344CB8AC3E}">
        <p14:creationId xmlns:p14="http://schemas.microsoft.com/office/powerpoint/2010/main" xmlns="" val="19682172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615950" y="1371598"/>
            <a:ext cx="4422775" cy="4876802"/>
          </a:xfrm>
        </p:spPr>
        <p:txBody>
          <a:bodyPr/>
          <a:lstStyle/>
          <a:p>
            <a:pPr lvl="1"/>
            <a:r>
              <a:rPr lang="en-GB" dirty="0"/>
              <a:t>Largest Atlantic </a:t>
            </a:r>
            <a:r>
              <a:rPr lang="en-GB" dirty="0" smtClean="0"/>
              <a:t>storm:1,700 km wide</a:t>
            </a:r>
            <a:r>
              <a:rPr lang="en-GB" dirty="0"/>
              <a:t>. </a:t>
            </a:r>
          </a:p>
          <a:p>
            <a:pPr lvl="1"/>
            <a:r>
              <a:rPr lang="en-US" dirty="0"/>
              <a:t>209 fatalities in seven </a:t>
            </a:r>
            <a:r>
              <a:rPr lang="en-US" dirty="0" smtClean="0"/>
              <a:t>countries.</a:t>
            </a:r>
            <a:r>
              <a:rPr lang="en-GB" dirty="0" smtClean="0"/>
              <a:t> </a:t>
            </a:r>
            <a:endParaRPr lang="en-GB" dirty="0"/>
          </a:p>
          <a:p>
            <a:pPr lvl="1"/>
            <a:r>
              <a:rPr lang="en-GB" dirty="0"/>
              <a:t>Economic losses estimated at $52.4 </a:t>
            </a:r>
            <a:r>
              <a:rPr lang="en-GB" dirty="0" smtClean="0"/>
              <a:t>Billion. </a:t>
            </a:r>
            <a:r>
              <a:rPr lang="en-GB" dirty="0"/>
              <a:t>Second most expensive in U.S. </a:t>
            </a:r>
            <a:r>
              <a:rPr lang="en-GB" dirty="0" smtClean="0"/>
              <a:t>history.</a:t>
            </a:r>
            <a:endParaRPr lang="en-GB" dirty="0"/>
          </a:p>
          <a:p>
            <a:pPr lvl="1"/>
            <a:r>
              <a:rPr lang="en-US" dirty="0"/>
              <a:t>In NY </a:t>
            </a:r>
            <a:r>
              <a:rPr lang="en-US" dirty="0" smtClean="0"/>
              <a:t>there was wide spread</a:t>
            </a:r>
            <a:r>
              <a:rPr lang="en-US" dirty="0"/>
              <a:t> </a:t>
            </a:r>
            <a:r>
              <a:rPr lang="en-US" dirty="0" smtClean="0"/>
              <a:t>flooding including subway </a:t>
            </a:r>
            <a:r>
              <a:rPr lang="en-US" dirty="0"/>
              <a:t>stations and </a:t>
            </a:r>
            <a:r>
              <a:rPr lang="en-US" dirty="0" smtClean="0"/>
              <a:t>tunnels.</a:t>
            </a:r>
            <a:endParaRPr lang="en-US" dirty="0"/>
          </a:p>
          <a:p>
            <a:pPr lvl="1"/>
            <a:r>
              <a:rPr lang="en-US" dirty="0" smtClean="0"/>
              <a:t>May not be able to rebuild on flooded land. </a:t>
            </a:r>
            <a:endParaRPr lang="en-US" dirty="0"/>
          </a:p>
          <a:p>
            <a:pPr marL="0" lvl="1" indent="0">
              <a:buNone/>
            </a:pPr>
            <a:endParaRPr lang="en-US" dirty="0" smtClean="0"/>
          </a:p>
          <a:p>
            <a:pPr lvl="1"/>
            <a:endParaRPr lang="en-GB" dirty="0"/>
          </a:p>
        </p:txBody>
      </p:sp>
      <p:sp>
        <p:nvSpPr>
          <p:cNvPr id="8" name="Text Placeholder 4"/>
          <p:cNvSpPr txBox="1">
            <a:spLocks/>
          </p:cNvSpPr>
          <p:nvPr/>
        </p:nvSpPr>
        <p:spPr>
          <a:xfrm>
            <a:off x="363682" y="948411"/>
            <a:ext cx="8410200" cy="537489"/>
          </a:xfrm>
          <a:prstGeom prst="rect">
            <a:avLst/>
          </a:prstGeom>
        </p:spPr>
        <p:txBody>
          <a:bodyPr vert="horz" lIns="0" tIns="0" rIns="0" bIns="45720" rtlCol="0">
            <a:noAutofit/>
          </a:bodyPr>
          <a:lst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dirty="0" smtClean="0">
                <a:solidFill>
                  <a:schemeClr val="tx1"/>
                </a:solidFill>
                <a:latin typeface="+mn-lt"/>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dirty="0" smtClean="0">
                <a:solidFill>
                  <a:schemeClr val="tx1"/>
                </a:solidFill>
                <a:latin typeface="+mn-lt"/>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dirty="0" smtClean="0">
                <a:solidFill>
                  <a:schemeClr val="tx1"/>
                </a:solidFill>
                <a:latin typeface="+mn-lt"/>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dirty="0" smtClean="0">
                <a:solidFill>
                  <a:schemeClr val="tx1"/>
                </a:solidFill>
                <a:latin typeface="+mn-lt"/>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Hurricane Sandy</a:t>
            </a:r>
          </a:p>
          <a:p>
            <a:endParaRPr lang="en-US" dirty="0" smtClean="0"/>
          </a:p>
          <a:p>
            <a:endParaRPr lang="en-US" dirty="0" smtClean="0"/>
          </a:p>
          <a:p>
            <a:endParaRPr lang="en-US" dirty="0" smtClean="0"/>
          </a:p>
          <a:p>
            <a:pPr marL="0" lvl="1" indent="0">
              <a:buNone/>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669232" y="1122218"/>
            <a:ext cx="2746679" cy="2306781"/>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12349" y="3667992"/>
            <a:ext cx="3660444" cy="21946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9029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539750" y="1447798"/>
            <a:ext cx="4422775" cy="4414203"/>
          </a:xfrm>
        </p:spPr>
        <p:txBody>
          <a:bodyPr/>
          <a:lstStyle/>
          <a:p>
            <a:pPr lvl="1"/>
            <a:r>
              <a:rPr lang="en-US" sz="2200" dirty="0" smtClean="0"/>
              <a:t>Restoration  and creation of new wetlands is being discussed</a:t>
            </a:r>
          </a:p>
          <a:p>
            <a:pPr lvl="2"/>
            <a:r>
              <a:rPr lang="en-US" sz="2200" dirty="0" smtClean="0"/>
              <a:t>dissipate storm surge, flooding</a:t>
            </a:r>
          </a:p>
          <a:p>
            <a:pPr lvl="1"/>
            <a:r>
              <a:rPr lang="en-US" sz="2200" dirty="0" smtClean="0"/>
              <a:t>Proposals now being considered to greatly expand wetlands in the New York estuary and Hudson River</a:t>
            </a:r>
          </a:p>
          <a:p>
            <a:pPr lvl="1"/>
            <a:r>
              <a:rPr lang="en-US" sz="2200" dirty="0" smtClean="0"/>
              <a:t>Protection for economic disasters in the future.</a:t>
            </a:r>
          </a:p>
          <a:p>
            <a:pPr lvl="1"/>
            <a:endParaRPr lang="en-US" dirty="0"/>
          </a:p>
        </p:txBody>
      </p:sp>
      <p:sp>
        <p:nvSpPr>
          <p:cNvPr id="8" name="Text Placeholder 4"/>
          <p:cNvSpPr txBox="1">
            <a:spLocks/>
          </p:cNvSpPr>
          <p:nvPr/>
        </p:nvSpPr>
        <p:spPr>
          <a:xfrm>
            <a:off x="363682" y="948411"/>
            <a:ext cx="8410200" cy="537489"/>
          </a:xfrm>
          <a:prstGeom prst="rect">
            <a:avLst/>
          </a:prstGeom>
        </p:spPr>
        <p:txBody>
          <a:bodyPr vert="horz" lIns="0" tIns="0" rIns="0" bIns="45720" rtlCol="0">
            <a:noAutofit/>
          </a:bodyPr>
          <a:lst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dirty="0" smtClean="0">
                <a:solidFill>
                  <a:schemeClr val="tx1"/>
                </a:solidFill>
                <a:latin typeface="+mn-lt"/>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dirty="0" smtClean="0">
                <a:solidFill>
                  <a:schemeClr val="tx1"/>
                </a:solidFill>
                <a:latin typeface="+mn-lt"/>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dirty="0" smtClean="0">
                <a:solidFill>
                  <a:schemeClr val="tx1"/>
                </a:solidFill>
                <a:latin typeface="+mn-lt"/>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dirty="0" smtClean="0">
                <a:solidFill>
                  <a:schemeClr val="tx1"/>
                </a:solidFill>
                <a:latin typeface="+mn-lt"/>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Hurricane Sandy</a:t>
            </a:r>
          </a:p>
          <a:p>
            <a:endParaRPr lang="en-US" dirty="0" smtClean="0"/>
          </a:p>
          <a:p>
            <a:endParaRPr lang="en-US" dirty="0" smtClean="0"/>
          </a:p>
          <a:p>
            <a:endParaRPr lang="en-US" dirty="0" smtClean="0"/>
          </a:p>
          <a:p>
            <a:endParaRPr lang="en-US" dirty="0" smtClean="0"/>
          </a:p>
          <a:p>
            <a:endParaRPr lang="en-US" dirty="0" smtClean="0"/>
          </a:p>
          <a:p>
            <a:pPr marL="0" lvl="1" indent="0">
              <a:buNone/>
            </a:pPr>
            <a:endParaRPr lang="en-US" dirty="0"/>
          </a:p>
        </p:txBody>
      </p:sp>
      <p:pic>
        <p:nvPicPr>
          <p:cNvPr id="7" name="Picture 2"/>
          <p:cNvPicPr>
            <a:picLocks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051209" y="1972770"/>
            <a:ext cx="1819451" cy="14390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3" name="Group 2"/>
          <p:cNvGrpSpPr/>
          <p:nvPr/>
        </p:nvGrpSpPr>
        <p:grpSpPr>
          <a:xfrm>
            <a:off x="5139162" y="3762927"/>
            <a:ext cx="3824097" cy="2408485"/>
            <a:chOff x="5139162" y="3762927"/>
            <a:chExt cx="3824097" cy="2408485"/>
          </a:xfrm>
        </p:grpSpPr>
        <p:sp>
          <p:nvSpPr>
            <p:cNvPr id="2" name="Rectangle 1"/>
            <p:cNvSpPr/>
            <p:nvPr/>
          </p:nvSpPr>
          <p:spPr>
            <a:xfrm>
              <a:off x="5139162" y="5925191"/>
              <a:ext cx="3824097" cy="246221"/>
            </a:xfrm>
            <a:prstGeom prst="rect">
              <a:avLst/>
            </a:prstGeom>
          </p:spPr>
          <p:txBody>
            <a:bodyPr wrap="square">
              <a:spAutoFit/>
            </a:bodyPr>
            <a:lstStyle/>
            <a:p>
              <a:r>
                <a:rPr lang="en-US" sz="1000" dirty="0"/>
                <a:t>“</a:t>
              </a:r>
              <a:r>
                <a:rPr lang="en-US" sz="1000" dirty="0" err="1"/>
                <a:t>Dredgescape</a:t>
              </a:r>
              <a:r>
                <a:rPr lang="en-US" sz="1000" dirty="0" smtClean="0"/>
                <a:t>” -  </a:t>
              </a:r>
              <a:r>
                <a:rPr lang="en-US" sz="1000" dirty="0"/>
                <a:t>W Architecture </a:t>
              </a:r>
              <a:r>
                <a:rPr lang="en-US" sz="1000" dirty="0" smtClean="0"/>
                <a:t>&amp; Landscape </a:t>
              </a:r>
              <a:r>
                <a:rPr lang="en-US" sz="1000" dirty="0"/>
                <a:t>Architecture</a:t>
              </a:r>
              <a:r>
                <a:rPr lang="en-US" sz="1000" dirty="0" smtClean="0"/>
                <a:t>, LLC</a:t>
              </a:r>
              <a:endParaRPr lang="en-US" sz="1000"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10217" y="3762927"/>
              <a:ext cx="3660443" cy="22118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7171"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85404" y="973720"/>
            <a:ext cx="1943990" cy="12717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5392804" y="2210051"/>
            <a:ext cx="1829796" cy="215444"/>
          </a:xfrm>
          <a:prstGeom prst="rect">
            <a:avLst/>
          </a:prstGeom>
        </p:spPr>
        <p:txBody>
          <a:bodyPr wrap="square">
            <a:spAutoFit/>
          </a:bodyPr>
          <a:lstStyle/>
          <a:p>
            <a:r>
              <a:rPr lang="en-US" sz="800" dirty="0" smtClean="0"/>
              <a:t>Architecture Research Office </a:t>
            </a:r>
            <a:endParaRPr lang="en-US" sz="800" dirty="0"/>
          </a:p>
        </p:txBody>
      </p:sp>
    </p:spTree>
    <p:extLst>
      <p:ext uri="{BB962C8B-B14F-4D97-AF65-F5344CB8AC3E}">
        <p14:creationId xmlns:p14="http://schemas.microsoft.com/office/powerpoint/2010/main" xmlns="" val="3520530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Socio-economic Importance of Wetlands</a:t>
            </a:r>
            <a:endParaRPr lang="en-US" dirty="0"/>
          </a:p>
        </p:txBody>
      </p:sp>
      <p:sp>
        <p:nvSpPr>
          <p:cNvPr id="3" name="Slide Number Placeholder 2"/>
          <p:cNvSpPr>
            <a:spLocks noGrp="1"/>
          </p:cNvSpPr>
          <p:nvPr>
            <p:ph type="sldNum" sz="quarter" idx="10"/>
          </p:nvPr>
        </p:nvSpPr>
        <p:spPr/>
        <p:txBody>
          <a:bodyPr/>
          <a:lstStyle/>
          <a:p>
            <a:fld id="{64A0697F-D92A-44AE-9631-4DF4FB2C44EF}" type="slidenum">
              <a:rPr lang="en-GB" smtClean="0"/>
              <a:pPr/>
              <a:t>6</a:t>
            </a:fld>
            <a:endParaRPr lang="en-GB" dirty="0"/>
          </a:p>
        </p:txBody>
      </p:sp>
      <p:sp>
        <p:nvSpPr>
          <p:cNvPr id="4" name="Text Placeholder 3"/>
          <p:cNvSpPr>
            <a:spLocks noGrp="1"/>
          </p:cNvSpPr>
          <p:nvPr>
            <p:ph type="body" sz="quarter" idx="13"/>
          </p:nvPr>
        </p:nvSpPr>
        <p:spPr>
          <a:xfrm>
            <a:off x="381001" y="923925"/>
            <a:ext cx="4514850" cy="4787900"/>
          </a:xfrm>
        </p:spPr>
        <p:txBody>
          <a:bodyPr/>
          <a:lstStyle/>
          <a:p>
            <a:pPr marL="0" lvl="1" indent="0">
              <a:buNone/>
            </a:pPr>
            <a:r>
              <a:rPr lang="en-GB" sz="2400" dirty="0"/>
              <a:t>Coastal Wetlands of Louisiana</a:t>
            </a:r>
            <a:endParaRPr lang="en-US" sz="2400" dirty="0" smtClean="0"/>
          </a:p>
          <a:p>
            <a:pPr lvl="2"/>
            <a:r>
              <a:rPr lang="en-US" sz="2200" dirty="0" smtClean="0"/>
              <a:t>Economic benefit of nearly $1000 per hectare.</a:t>
            </a:r>
          </a:p>
          <a:p>
            <a:pPr lvl="3"/>
            <a:r>
              <a:rPr lang="en-US" sz="2000" dirty="0" smtClean="0"/>
              <a:t>Fisheries</a:t>
            </a:r>
          </a:p>
          <a:p>
            <a:pPr lvl="3"/>
            <a:r>
              <a:rPr lang="en-US" sz="2000" dirty="0" smtClean="0"/>
              <a:t>Animal trapping</a:t>
            </a:r>
          </a:p>
          <a:p>
            <a:pPr lvl="3"/>
            <a:r>
              <a:rPr lang="en-US" sz="2000" dirty="0" smtClean="0"/>
              <a:t>Recreation</a:t>
            </a:r>
          </a:p>
          <a:p>
            <a:pPr lvl="3"/>
            <a:r>
              <a:rPr lang="en-US" sz="2000" dirty="0" smtClean="0"/>
              <a:t>Storm protection</a:t>
            </a:r>
            <a:endParaRPr lang="en-US" sz="2000" dirty="0"/>
          </a:p>
          <a:p>
            <a:pPr lvl="2"/>
            <a:r>
              <a:rPr lang="en-US" sz="2200" dirty="0"/>
              <a:t>Commercial fishing and trapping account for 19% of the total, recreation for 2% and storm protection services make up the remainder.</a:t>
            </a:r>
          </a:p>
          <a:p>
            <a:endParaRPr lang="en-US" dirty="0"/>
          </a:p>
        </p:txBody>
      </p:sp>
      <p:pic>
        <p:nvPicPr>
          <p:cNvPr id="6" name="Picture 2"/>
          <p:cNvPicPr>
            <a:picLocks noGrp="1" noChangeAspect="1" noChangeArrowheads="1"/>
          </p:cNvPicPr>
          <p:nvPr>
            <p:ph type="pic" sz="quarter" idx="14"/>
          </p:nvPr>
        </p:nvPicPr>
        <p:blipFill>
          <a:blip r:embed="rId2">
            <a:extLst>
              <a:ext uri="{28A0092B-C50C-407E-A947-70E740481C1C}">
                <a14:useLocalDpi xmlns:a14="http://schemas.microsoft.com/office/drawing/2010/main" xmlns="" val="0"/>
              </a:ext>
            </a:extLst>
          </a:blip>
          <a:srcRect l="27272" r="27272"/>
          <a:stretch>
            <a:fillRect/>
          </a:stretch>
        </p:blipFill>
        <p:spPr bwMode="auto">
          <a:xfrm>
            <a:off x="5216525" y="866775"/>
            <a:ext cx="3429000" cy="2695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www.alligatorfur.com/press/conservati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22805" y="3714750"/>
            <a:ext cx="3447911" cy="24224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870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234950" y="1411936"/>
            <a:ext cx="4145981" cy="4442953"/>
          </a:xfrm>
        </p:spPr>
        <p:txBody>
          <a:bodyPr/>
          <a:lstStyle/>
          <a:p>
            <a:pPr lvl="2"/>
            <a:r>
              <a:rPr lang="en-US" dirty="0" smtClean="0"/>
              <a:t>Essential habitat for fish and migratory animals.</a:t>
            </a:r>
          </a:p>
          <a:p>
            <a:pPr lvl="3"/>
            <a:r>
              <a:rPr lang="en-US" sz="1800" dirty="0" smtClean="0"/>
              <a:t>Migratory waterfowl - about </a:t>
            </a:r>
            <a:r>
              <a:rPr lang="en-US" sz="1800" dirty="0"/>
              <a:t>75% </a:t>
            </a:r>
            <a:r>
              <a:rPr lang="en-US" sz="1800" dirty="0" smtClean="0"/>
              <a:t>of all birds traversing </a:t>
            </a:r>
            <a:r>
              <a:rPr lang="en-US" sz="1800" dirty="0"/>
              <a:t>the U.S</a:t>
            </a:r>
            <a:r>
              <a:rPr lang="en-US" sz="1800" dirty="0" smtClean="0"/>
              <a:t>.).</a:t>
            </a:r>
          </a:p>
          <a:p>
            <a:pPr lvl="3"/>
            <a:r>
              <a:rPr lang="en-US" sz="1800" dirty="0" smtClean="0"/>
              <a:t> </a:t>
            </a:r>
            <a:r>
              <a:rPr lang="en-US" sz="1800" dirty="0"/>
              <a:t>seabirds, wading birds, furbearers, and sport and </a:t>
            </a:r>
            <a:r>
              <a:rPr lang="en-US" sz="1800" dirty="0" smtClean="0"/>
              <a:t>commercial fish.</a:t>
            </a:r>
          </a:p>
          <a:p>
            <a:pPr lvl="2"/>
            <a:endParaRPr lang="en-US" dirty="0"/>
          </a:p>
          <a:p>
            <a:pPr lvl="2"/>
            <a:endParaRPr lang="en-US" b="1" dirty="0"/>
          </a:p>
          <a:p>
            <a:pPr lvl="2"/>
            <a:endParaRPr lang="en-US" dirty="0"/>
          </a:p>
        </p:txBody>
      </p:sp>
      <p:sp>
        <p:nvSpPr>
          <p:cNvPr id="8" name="Text Placeholder 4"/>
          <p:cNvSpPr txBox="1">
            <a:spLocks/>
          </p:cNvSpPr>
          <p:nvPr/>
        </p:nvSpPr>
        <p:spPr>
          <a:xfrm>
            <a:off x="207732" y="834111"/>
            <a:ext cx="8566150" cy="1059996"/>
          </a:xfrm>
          <a:prstGeom prst="rect">
            <a:avLst/>
          </a:prstGeom>
        </p:spPr>
        <p:txBody>
          <a:bodyPr vert="horz" lIns="0" tIns="0" rIns="0" bIns="45720" rtlCol="0">
            <a:noAutofit/>
          </a:bodyPr>
          <a:lstStyle>
            <a:lvl1pPr marL="0" indent="0" algn="l" defTabSz="914400" rtl="0" eaLnBrk="1" latinLnBrk="0" hangingPunct="1">
              <a:lnSpc>
                <a:spcPct val="100000"/>
              </a:lnSpc>
              <a:spcBef>
                <a:spcPts val="1200"/>
              </a:spcBef>
              <a:buClr>
                <a:schemeClr val="accent1"/>
              </a:buClr>
              <a:buSzPct val="100000"/>
              <a:buFont typeface="Arial" pitchFamily="34" charset="0"/>
              <a:buNone/>
              <a:defRPr lang="en-US" sz="2400" kern="1200" dirty="0" smtClean="0">
                <a:solidFill>
                  <a:schemeClr val="tx1"/>
                </a:solidFill>
                <a:latin typeface="+mn-lt"/>
                <a:ea typeface="+mn-ea"/>
                <a:cs typeface="+mn-cs"/>
              </a:defRPr>
            </a:lvl1pPr>
            <a:lvl2pPr marL="266700" indent="-266700" algn="l" defTabSz="914400" rtl="0" eaLnBrk="1" latinLnBrk="0" hangingPunct="1">
              <a:lnSpc>
                <a:spcPct val="100000"/>
              </a:lnSpc>
              <a:spcBef>
                <a:spcPts val="1200"/>
              </a:spcBef>
              <a:buClr>
                <a:schemeClr val="accent1"/>
              </a:buClr>
              <a:buSzPct val="100000"/>
              <a:buFont typeface="Arial" pitchFamily="34" charset="0"/>
              <a:buChar char="■"/>
              <a:defRPr lang="en-US" sz="2000" kern="1200" dirty="0" smtClean="0">
                <a:solidFill>
                  <a:schemeClr val="tx1"/>
                </a:solidFill>
                <a:latin typeface="+mn-lt"/>
                <a:ea typeface="+mn-ea"/>
                <a:cs typeface="+mn-cs"/>
              </a:defRPr>
            </a:lvl2pPr>
            <a:lvl3pPr marL="534988" indent="-261938" algn="l" defTabSz="914400" rtl="0" eaLnBrk="1" latinLnBrk="0" hangingPunct="1">
              <a:lnSpc>
                <a:spcPct val="100000"/>
              </a:lnSpc>
              <a:spcBef>
                <a:spcPts val="600"/>
              </a:spcBef>
              <a:buClr>
                <a:schemeClr val="accent1"/>
              </a:buClr>
              <a:buSzPct val="100000"/>
              <a:buFont typeface="Arial" pitchFamily="34" charset="0"/>
              <a:buChar char="■"/>
              <a:defRPr lang="en-US" sz="1800" kern="1200" dirty="0" smtClean="0">
                <a:solidFill>
                  <a:schemeClr val="tx1"/>
                </a:solidFill>
                <a:latin typeface="+mn-lt"/>
                <a:ea typeface="+mn-ea"/>
                <a:cs typeface="+mn-cs"/>
              </a:defRPr>
            </a:lvl3pPr>
            <a:lvl4pPr marL="823913" indent="-287338" algn="l" defTabSz="914400" rtl="0" eaLnBrk="1" latinLnBrk="0" hangingPunct="1">
              <a:lnSpc>
                <a:spcPct val="100000"/>
              </a:lnSpc>
              <a:spcBef>
                <a:spcPts val="600"/>
              </a:spcBef>
              <a:buClr>
                <a:schemeClr val="accent1"/>
              </a:buClr>
              <a:buSzPct val="100000"/>
              <a:buFont typeface="Arial" pitchFamily="34" charset="0"/>
              <a:buChar char="■"/>
              <a:defRPr lang="en-US" sz="1600" kern="1200" dirty="0" smtClean="0">
                <a:solidFill>
                  <a:schemeClr val="tx1"/>
                </a:solidFill>
                <a:latin typeface="+mn-lt"/>
                <a:ea typeface="+mn-ea"/>
                <a:cs typeface="+mn-cs"/>
              </a:defRPr>
            </a:lvl4pPr>
            <a:lvl5pPr marL="1077913" indent="-252413" algn="l" defTabSz="914400" rtl="0" eaLnBrk="1" latinLnBrk="0" hangingPunct="1">
              <a:lnSpc>
                <a:spcPct val="100000"/>
              </a:lnSpc>
              <a:spcBef>
                <a:spcPts val="600"/>
              </a:spcBef>
              <a:buClr>
                <a:schemeClr val="accent1"/>
              </a:buClr>
              <a:buSzPct val="100000"/>
              <a:buFont typeface="Arial" pitchFamily="34" charset="0"/>
              <a:buChar char="■"/>
              <a:defRPr lang="en-GB"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Coastal Wetlands of Louisiana</a:t>
            </a:r>
          </a:p>
        </p:txBody>
      </p:sp>
      <p:pic>
        <p:nvPicPr>
          <p:cNvPr id="1026" name="Picture 2" descr="http://soundwaves.usgs.gov/2008/03/WetlandL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79320" y="1046217"/>
            <a:ext cx="3832844" cy="28013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289227" y="4056768"/>
            <a:ext cx="2818494" cy="2584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24339" y="3611647"/>
            <a:ext cx="3866468" cy="2636563"/>
          </a:xfrm>
          <a:prstGeom prst="rect">
            <a:avLst/>
          </a:prstGeom>
        </p:spPr>
      </p:pic>
    </p:spTree>
    <p:extLst>
      <p:ext uri="{BB962C8B-B14F-4D97-AF65-F5344CB8AC3E}">
        <p14:creationId xmlns:p14="http://schemas.microsoft.com/office/powerpoint/2010/main" xmlns="" val="3778208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419100" y="1057274"/>
            <a:ext cx="4419599" cy="5210175"/>
          </a:xfrm>
        </p:spPr>
        <p:txBody>
          <a:bodyPr/>
          <a:lstStyle/>
          <a:p>
            <a:pPr marL="0" lvl="1" indent="0">
              <a:buNone/>
            </a:pPr>
            <a:r>
              <a:rPr lang="en-GB" sz="2400" dirty="0"/>
              <a:t>Coastal Wetlands of Louisiana</a:t>
            </a:r>
            <a:endParaRPr lang="en-US" sz="2400" dirty="0"/>
          </a:p>
          <a:p>
            <a:r>
              <a:rPr lang="en-GB" b="1" dirty="0" smtClean="0"/>
              <a:t>Benefits from </a:t>
            </a:r>
            <a:r>
              <a:rPr lang="en-US" b="1" dirty="0"/>
              <a:t>f</a:t>
            </a:r>
            <a:r>
              <a:rPr lang="en-US" b="1" dirty="0" smtClean="0"/>
              <a:t>ish and wildlife habitats</a:t>
            </a:r>
          </a:p>
          <a:p>
            <a:pPr marL="171450" indent="-171450">
              <a:buFont typeface="Arial" pitchFamily="34" charset="0"/>
              <a:buChar char="•"/>
            </a:pPr>
            <a:r>
              <a:rPr lang="en-US" sz="1800" b="1" dirty="0" smtClean="0">
                <a:latin typeface="Arial" pitchFamily="34" charset="0"/>
              </a:rPr>
              <a:t>Commercial </a:t>
            </a:r>
            <a:r>
              <a:rPr lang="en-US" sz="1800" b="1" dirty="0">
                <a:latin typeface="Arial" pitchFamily="34" charset="0"/>
              </a:rPr>
              <a:t>Fishing </a:t>
            </a:r>
            <a:r>
              <a:rPr lang="en-US" sz="1800" dirty="0">
                <a:latin typeface="Arial" pitchFamily="34" charset="0"/>
              </a:rPr>
              <a:t>- </a:t>
            </a:r>
            <a:r>
              <a:rPr lang="en-US" sz="1800" dirty="0" smtClean="0">
                <a:latin typeface="Arial" pitchFamily="34" charset="0"/>
              </a:rPr>
              <a:t>$202 million, </a:t>
            </a:r>
            <a:r>
              <a:rPr lang="en-US" sz="1800" dirty="0">
                <a:latin typeface="Arial" pitchFamily="34" charset="0"/>
              </a:rPr>
              <a:t>accounting for approximately 21% of the total </a:t>
            </a:r>
            <a:r>
              <a:rPr lang="en-US" sz="1800" dirty="0" smtClean="0">
                <a:latin typeface="Arial" pitchFamily="34" charset="0"/>
              </a:rPr>
              <a:t>catch </a:t>
            </a:r>
            <a:r>
              <a:rPr lang="en-US" sz="1800" dirty="0">
                <a:latin typeface="Arial" pitchFamily="34" charset="0"/>
              </a:rPr>
              <a:t>in the </a:t>
            </a:r>
            <a:r>
              <a:rPr lang="en-US" sz="1800" dirty="0" smtClean="0">
                <a:latin typeface="Arial" pitchFamily="34" charset="0"/>
              </a:rPr>
              <a:t>US </a:t>
            </a:r>
          </a:p>
          <a:p>
            <a:pPr marL="171450" indent="-171450">
              <a:buFont typeface="Arial" pitchFamily="34" charset="0"/>
              <a:buChar char="•"/>
            </a:pPr>
            <a:r>
              <a:rPr lang="en-US" sz="1800" b="1" dirty="0" smtClean="0">
                <a:latin typeface="Arial" pitchFamily="34" charset="0"/>
              </a:rPr>
              <a:t>Recreational </a:t>
            </a:r>
            <a:r>
              <a:rPr lang="en-US" sz="1800" b="1" dirty="0">
                <a:latin typeface="Arial" pitchFamily="34" charset="0"/>
              </a:rPr>
              <a:t>Fishing </a:t>
            </a:r>
            <a:r>
              <a:rPr lang="en-US" sz="1800" b="1" dirty="0" smtClean="0">
                <a:latin typeface="Arial" pitchFamily="34" charset="0"/>
              </a:rPr>
              <a:t>–</a:t>
            </a:r>
            <a:r>
              <a:rPr lang="en-US" sz="1800" dirty="0" smtClean="0">
                <a:latin typeface="Arial" pitchFamily="34" charset="0"/>
              </a:rPr>
              <a:t>$</a:t>
            </a:r>
            <a:r>
              <a:rPr lang="en-US" sz="1800" dirty="0">
                <a:latin typeface="Arial" pitchFamily="34" charset="0"/>
              </a:rPr>
              <a:t>895 million </a:t>
            </a:r>
            <a:r>
              <a:rPr lang="da-DK" sz="1800" dirty="0" smtClean="0">
                <a:latin typeface="Arial" pitchFamily="34" charset="0"/>
              </a:rPr>
              <a:t>and </a:t>
            </a:r>
            <a:r>
              <a:rPr lang="da-DK" sz="1800" dirty="0">
                <a:latin typeface="Arial" pitchFamily="34" charset="0"/>
              </a:rPr>
              <a:t>$1.2 </a:t>
            </a:r>
            <a:r>
              <a:rPr lang="da-DK" sz="1800" dirty="0" smtClean="0">
                <a:latin typeface="Arial" pitchFamily="34" charset="0"/>
              </a:rPr>
              <a:t>billion/yr.</a:t>
            </a:r>
          </a:p>
          <a:p>
            <a:pPr marL="171450" indent="-171450">
              <a:buFont typeface="Arial" pitchFamily="34" charset="0"/>
              <a:buChar char="•"/>
            </a:pPr>
            <a:r>
              <a:rPr lang="en-US" sz="1800" b="1" dirty="0" smtClean="0">
                <a:latin typeface="Arial" pitchFamily="34" charset="0"/>
              </a:rPr>
              <a:t>Hunting </a:t>
            </a:r>
            <a:r>
              <a:rPr lang="en-US" sz="1800" dirty="0" smtClean="0">
                <a:latin typeface="Arial" pitchFamily="34" charset="0"/>
              </a:rPr>
              <a:t>– $500-600 million/yr. </a:t>
            </a:r>
          </a:p>
          <a:p>
            <a:pPr marL="171450" indent="-171450">
              <a:buFont typeface="Arial" pitchFamily="34" charset="0"/>
              <a:buChar char="•"/>
            </a:pPr>
            <a:r>
              <a:rPr lang="en-US" sz="1800" b="1" dirty="0" smtClean="0">
                <a:latin typeface="Arial" pitchFamily="34" charset="0"/>
              </a:rPr>
              <a:t>Wildlife-watching </a:t>
            </a:r>
            <a:r>
              <a:rPr lang="en-US" sz="1800" dirty="0" smtClean="0">
                <a:latin typeface="Arial" pitchFamily="34" charset="0"/>
              </a:rPr>
              <a:t>– $175 million/yr.</a:t>
            </a:r>
          </a:p>
          <a:p>
            <a:pPr marL="171450" indent="-171450">
              <a:buFont typeface="Arial" pitchFamily="34" charset="0"/>
              <a:buChar char="•"/>
            </a:pPr>
            <a:r>
              <a:rPr lang="en-US" sz="1800" b="1" dirty="0" smtClean="0">
                <a:latin typeface="Arial" pitchFamily="34" charset="0"/>
              </a:rPr>
              <a:t>Fur </a:t>
            </a:r>
            <a:r>
              <a:rPr lang="en-US" sz="1800" b="1" dirty="0">
                <a:latin typeface="Arial" pitchFamily="34" charset="0"/>
              </a:rPr>
              <a:t>Harvest </a:t>
            </a:r>
            <a:r>
              <a:rPr lang="en-US" sz="1800" dirty="0">
                <a:latin typeface="Arial" pitchFamily="34" charset="0"/>
              </a:rPr>
              <a:t>- </a:t>
            </a:r>
            <a:r>
              <a:rPr lang="en-US" sz="1800" dirty="0" smtClean="0">
                <a:latin typeface="Arial" pitchFamily="34" charset="0"/>
              </a:rPr>
              <a:t>$1.17 million/yr.</a:t>
            </a:r>
          </a:p>
          <a:p>
            <a:pPr marL="171450" indent="-171450">
              <a:buFont typeface="Arial" pitchFamily="34" charset="0"/>
              <a:buChar char="•"/>
            </a:pPr>
            <a:r>
              <a:rPr lang="en-US" sz="1800" b="1" dirty="0" smtClean="0">
                <a:latin typeface="Arial" pitchFamily="34" charset="0"/>
              </a:rPr>
              <a:t>Alligator </a:t>
            </a:r>
            <a:r>
              <a:rPr lang="en-US" sz="1800" b="1" dirty="0">
                <a:latin typeface="Arial" pitchFamily="34" charset="0"/>
              </a:rPr>
              <a:t>Harvest </a:t>
            </a:r>
            <a:r>
              <a:rPr lang="en-US" sz="1800" dirty="0">
                <a:latin typeface="Arial" pitchFamily="34" charset="0"/>
              </a:rPr>
              <a:t>- </a:t>
            </a:r>
            <a:r>
              <a:rPr lang="en-US" sz="1800" dirty="0" smtClean="0">
                <a:latin typeface="Arial" pitchFamily="34" charset="0"/>
              </a:rPr>
              <a:t>$35-50 million/yr. </a:t>
            </a:r>
            <a:endParaRPr lang="en-US" sz="1800" b="1" dirty="0" smtClean="0"/>
          </a:p>
          <a:p>
            <a:endParaRPr lang="en-GB" dirty="0"/>
          </a:p>
          <a:p>
            <a:pPr lvl="1"/>
            <a:endParaRPr lang="en-GB"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2265" y="871296"/>
            <a:ext cx="3487817" cy="2585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02265" y="3692524"/>
            <a:ext cx="3487817" cy="2305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82386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Socio-economic </a:t>
            </a:r>
            <a:r>
              <a:rPr lang="en-GB" dirty="0" smtClean="0"/>
              <a:t>Importance </a:t>
            </a:r>
            <a:r>
              <a:rPr lang="en-GB" dirty="0"/>
              <a:t>of </a:t>
            </a:r>
            <a:r>
              <a:rPr lang="en-GB" dirty="0" smtClean="0"/>
              <a:t>Wetlands</a:t>
            </a:r>
            <a:endParaRPr lang="en-GB" dirty="0"/>
          </a:p>
        </p:txBody>
      </p:sp>
      <p:sp>
        <p:nvSpPr>
          <p:cNvPr id="5" name="Text Placeholder 4"/>
          <p:cNvSpPr>
            <a:spLocks noGrp="1"/>
          </p:cNvSpPr>
          <p:nvPr>
            <p:ph type="body" sz="quarter" idx="13"/>
          </p:nvPr>
        </p:nvSpPr>
        <p:spPr>
          <a:xfrm>
            <a:off x="381001" y="1057275"/>
            <a:ext cx="4173538" cy="4787900"/>
          </a:xfrm>
        </p:spPr>
        <p:txBody>
          <a:bodyPr/>
          <a:lstStyle/>
          <a:p>
            <a:pPr marL="0" lvl="1" indent="0">
              <a:buNone/>
            </a:pPr>
            <a:r>
              <a:rPr lang="en-GB" sz="2400" dirty="0"/>
              <a:t>Coastal Wetlands of </a:t>
            </a:r>
            <a:r>
              <a:rPr lang="en-GB" sz="2400" dirty="0" smtClean="0"/>
              <a:t>Louisiana</a:t>
            </a:r>
            <a:endParaRPr lang="en-GB" b="1" dirty="0" smtClean="0"/>
          </a:p>
          <a:p>
            <a:r>
              <a:rPr lang="en-GB" b="1" dirty="0" smtClean="0"/>
              <a:t>Benefits from </a:t>
            </a:r>
            <a:r>
              <a:rPr lang="en-US" b="1" dirty="0" smtClean="0"/>
              <a:t>recreation </a:t>
            </a:r>
          </a:p>
          <a:p>
            <a:pPr marL="342900" indent="-342900">
              <a:buFont typeface="Arial" pitchFamily="34" charset="0"/>
              <a:buChar char="•"/>
            </a:pPr>
            <a:r>
              <a:rPr lang="en-US" dirty="0" smtClean="0"/>
              <a:t>The Gulf </a:t>
            </a:r>
            <a:r>
              <a:rPr lang="en-US" dirty="0"/>
              <a:t>supports a $20 billion tourist </a:t>
            </a:r>
            <a:r>
              <a:rPr lang="en-US" dirty="0" smtClean="0"/>
              <a:t>industry, a </a:t>
            </a:r>
            <a:r>
              <a:rPr lang="en-US" dirty="0"/>
              <a:t>large part due to its beaches and recreational fishing opportunities both of which depend on healthy wetlands</a:t>
            </a:r>
          </a:p>
          <a:p>
            <a:endParaRPr lang="en-GB" b="1"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54538" y="1075585"/>
            <a:ext cx="4257551" cy="2666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11738" y="3859964"/>
            <a:ext cx="3447968" cy="2601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34561638"/>
      </p:ext>
    </p:extLst>
  </p:cSld>
  <p:clrMapOvr>
    <a:masterClrMapping/>
  </p:clrMapOvr>
  <p:timing>
    <p:tnLst>
      <p:par>
        <p:cTn id="1" dur="indefinite" restart="never" nodeType="tmRoot"/>
      </p:par>
    </p:tnLst>
  </p:timing>
</p:sld>
</file>

<file path=ppt/theme/theme1.xml><?xml version="1.0" encoding="utf-8"?>
<a:theme xmlns:a="http://schemas.openxmlformats.org/drawingml/2006/main" name="ERM template v17">
  <a:themeElements>
    <a:clrScheme name="ERM_1">
      <a:dk1>
        <a:srgbClr val="666F74"/>
      </a:dk1>
      <a:lt1>
        <a:sysClr val="window" lastClr="FFFFFF"/>
      </a:lt1>
      <a:dk2>
        <a:srgbClr val="003362"/>
      </a:dk2>
      <a:lt2>
        <a:srgbClr val="FFFFFF"/>
      </a:lt2>
      <a:accent1>
        <a:srgbClr val="007A5F"/>
      </a:accent1>
      <a:accent2>
        <a:srgbClr val="B1A800"/>
      </a:accent2>
      <a:accent3>
        <a:srgbClr val="D28700"/>
      </a:accent3>
      <a:accent4>
        <a:srgbClr val="C40043"/>
      </a:accent4>
      <a:accent5>
        <a:srgbClr val="008DD6"/>
      </a:accent5>
      <a:accent6>
        <a:srgbClr val="6A83B2"/>
      </a:accent6>
      <a:hlink>
        <a:srgbClr val="666F74"/>
      </a:hlink>
      <a:folHlink>
        <a:srgbClr val="666F74"/>
      </a:folHlink>
    </a:clrScheme>
    <a:fontScheme name="ERM_1">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rIns="0" rtlCol="0">
        <a:spAutoFit/>
      </a:bodyPr>
      <a:lstStyle>
        <a:defPPr>
          <a:defRPr sz="14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5D3162439FD6B45905BF2CD855F90E9" ma:contentTypeVersion="0" ma:contentTypeDescription="Crear nuevo documento." ma:contentTypeScope="" ma:versionID="80f846e1bb57c185489cb87f137d6628">
  <xsd:schema xmlns:xsd="http://www.w3.org/2001/XMLSchema" xmlns:xs="http://www.w3.org/2001/XMLSchema" xmlns:p="http://schemas.microsoft.com/office/2006/metadata/properties" targetNamespace="http://schemas.microsoft.com/office/2006/metadata/properties" ma:root="true" ma:fieldsID="e003a7f0c3253a501f94ede70caf17e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25943747B3B78A4684347FD16D44B3A1" ma:contentTypeVersion="4" ma:contentTypeDescription="Create a new document." ma:contentTypeScope="" ma:versionID="ac87cc252ceb284501ef24afc8b33b9e">
  <xsd:schema xmlns:xsd="http://www.w3.org/2001/XMLSchema" xmlns:xs="http://www.w3.org/2001/XMLSchema" xmlns:p="http://schemas.microsoft.com/office/2006/metadata/properties" xmlns:ns2="91325bb5-a14c-4664-8b7e-1622ed53eec7" targetNamespace="http://schemas.microsoft.com/office/2006/metadata/properties" ma:root="true" ma:fieldsID="ffe218a44c2a30e4b21299098c5642fd" ns2:_="">
    <xsd:import namespace="91325bb5-a14c-4664-8b7e-1622ed53eec7"/>
    <xsd:element name="properties">
      <xsd:complexType>
        <xsd:sequence>
          <xsd:element name="documentManagement">
            <xsd:complexType>
              <xsd:all>
                <xsd:element ref="ns2:Softwa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25bb5-a14c-4664-8b7e-1622ed53eec7" elementFormDefault="qualified">
    <xsd:import namespace="http://schemas.microsoft.com/office/2006/documentManagement/types"/>
    <xsd:import namespace="http://schemas.microsoft.com/office/infopath/2007/PartnerControls"/>
    <xsd:element name="Software" ma:index="8" nillable="true" ma:displayName="Software" ma:default="PowerPoint 2010" ma:format="Dropdown" ma:internalName="Software">
      <xsd:simpleType>
        <xsd:restriction base="dms:Choice">
          <xsd:enumeration value="PowerPoint 2010"/>
          <xsd:enumeration value="PowerPoint 2003/2007"/>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E163D0-C063-4627-A3F6-3AF0308028B1}"/>
</file>

<file path=customXml/itemProps2.xml><?xml version="1.0" encoding="utf-8"?>
<ds:datastoreItem xmlns:ds="http://schemas.openxmlformats.org/officeDocument/2006/customXml" ds:itemID="{81C9960D-3BE5-4EAD-A701-DC2D50DEBCAB}"/>
</file>

<file path=customXml/itemProps3.xml><?xml version="1.0" encoding="utf-8"?>
<ds:datastoreItem xmlns:ds="http://schemas.openxmlformats.org/officeDocument/2006/customXml" ds:itemID="{40469B0D-AC35-4314-8C03-252554A2F4F5}"/>
</file>

<file path=customXml/itemProps4.xml><?xml version="1.0" encoding="utf-8"?>
<ds:datastoreItem xmlns:ds="http://schemas.openxmlformats.org/officeDocument/2006/customXml" ds:itemID="{DF0F828C-045B-4661-AAC1-7B731A852C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325bb5-a14c-4664-8b7e-1622ed53ee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ERM template v17</Template>
  <TotalTime>4512</TotalTime>
  <Words>899</Words>
  <Application>Microsoft Office PowerPoint</Application>
  <PresentationFormat>Presentación en pantalla (4:3)</PresentationFormat>
  <Paragraphs>129</Paragraphs>
  <Slides>13</Slides>
  <Notes>11</Notes>
  <HiddenSlides>0</HiddenSlides>
  <MMClips>0</MMClips>
  <ScaleCrop>false</ScaleCrop>
  <HeadingPairs>
    <vt:vector size="4" baseType="variant">
      <vt:variant>
        <vt:lpstr>Tema</vt:lpstr>
      </vt:variant>
      <vt:variant>
        <vt:i4>1</vt:i4>
      </vt:variant>
      <vt:variant>
        <vt:lpstr>Títulos de diapositiva</vt:lpstr>
      </vt:variant>
      <vt:variant>
        <vt:i4>13</vt:i4>
      </vt:variant>
    </vt:vector>
  </HeadingPairs>
  <TitlesOfParts>
    <vt:vector size="14" baseType="lpstr">
      <vt:lpstr>ERM template v17</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lpstr>Socio-economic Importance of Wetlands</vt:lpstr>
    </vt:vector>
  </TitlesOfParts>
  <Company>ERM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Template</dc:title>
  <dc:creator>Sarah Bailey</dc:creator>
  <cp:lastModifiedBy>ana.sanchez</cp:lastModifiedBy>
  <cp:revision>79</cp:revision>
  <dcterms:created xsi:type="dcterms:W3CDTF">2012-04-02T12:05:24Z</dcterms:created>
  <dcterms:modified xsi:type="dcterms:W3CDTF">2012-11-26T23:08:51Z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0x01010035D3162439FD6B45905BF2CD855F90E9</vt:lpwstr>
  </property>
  <property fmtid="{D5CDD505-2E9C-101B-9397-08002B2CF9AE}" pid="3" name="_TemplateID">
    <vt:lpwstr>TC103382681033</vt:lpwstr>
  </property>
  <property fmtid="{D5CDD505-2E9C-101B-9397-08002B2CF9AE}" pid="4" name="Order">
    <vt:r8>900</vt:r8>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ipo de Documento">
    <vt:lpwstr>Presentaciones</vt:lpwstr>
  </property>
  <property fmtid="{D5CDD505-2E9C-101B-9397-08002B2CF9AE}" pid="10" name="TemplateUrl">
    <vt:lpwstr/>
  </property>
</Properties>
</file>