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Override PartName="/ppt/drawings/drawing1.xml" ContentType="application/vnd.openxmlformats-officedocument.drawingml.chartshapes+xml"/>
  <Override PartName="/ppt/presentation.xml" ContentType="application/vnd.openxmlformats-officedocument.presentationml.presentation.main+xml"/>
  <Override PartName="/ppt/slides/slide53.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52.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6.xml" ContentType="application/vnd.openxmlformats-officedocument.presentationml.slide+xml"/>
  <Override PartName="/ppt/slides/slide55.xml" ContentType="application/vnd.openxmlformats-officedocument.presentationml.slide+xml"/>
  <Override PartName="/ppt/slides/slide54.xml" ContentType="application/vnd.openxmlformats-officedocument.presentationml.slide+xml"/>
  <Override PartName="/ppt/slides/slide46.xml" ContentType="application/vnd.openxmlformats-officedocument.presentationml.slide+xml"/>
  <Override PartName="/ppt/slides/slide45.xml" ContentType="application/vnd.openxmlformats-officedocument.presentationml.slide+xml"/>
  <Override PartName="/ppt/slides/slide44.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14.xml" ContentType="application/vnd.openxmlformats-officedocument.presentationml.slide+xml"/>
  <Override PartName="/ppt/slides/slide28.xml" ContentType="application/vnd.openxmlformats-officedocument.presentationml.slide+xml"/>
  <Override PartName="/ppt/slides/slide12.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9.xml" ContentType="application/vnd.openxmlformats-officedocument.presentationml.slide+xml"/>
  <Override PartName="/ppt/slides/slide13.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notesSlides/notesSlide10.xml" ContentType="application/vnd.openxmlformats-officedocument.presentationml.notesSlide+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2.xml" ContentType="application/vnd.openxmlformats-officedocument.presentationml.slideLayou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8.xml" ContentType="application/vnd.openxmlformats-officedocument.presentationml.notesSlide+xml"/>
  <Override PartName="/ppt/notesSlides/notesSlide14.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9.xml" ContentType="application/vnd.openxmlformats-officedocument.presentationml.notesSlide+xml"/>
  <Override PartName="/ppt/notesSlides/notesSlide5.xml" ContentType="application/vnd.openxmlformats-officedocument.presentationml.notesSlide+xml"/>
  <Override PartName="/ppt/notesSlides/notesSlide11.xml" ContentType="application/vnd.openxmlformats-officedocument.presentationml.notesSlide+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6.xml" ContentType="application/vnd.openxmlformats-officedocument.presentationml.notesSlide+xml"/>
  <Override PartName="/ppt/slideLayouts/slideLayout16.xml" ContentType="application/vnd.openxmlformats-officedocument.presentationml.slideLayout+xml"/>
  <Override PartName="/ppt/notesSlides/notesSlide16.xml" ContentType="application/vnd.openxmlformats-officedocument.presentationml.notesSlide+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notesSlides/notesSlide17.xml" ContentType="application/vnd.openxmlformats-officedocument.presentationml.notesSlide+xml"/>
  <Override PartName="/ppt/slideLayouts/slideLayout13.xml" ContentType="application/vnd.openxmlformats-officedocument.presentationml.slideLayout+xml"/>
  <Override PartName="/ppt/notesSlides/notesSlide15.xml" ContentType="application/vnd.openxmlformats-officedocument.presentationml.notesSlide+xml"/>
  <Override PartName="/ppt/slideLayouts/slideLayout17.xml" ContentType="application/vnd.openxmlformats-officedocument.presentationml.slideLayout+xml"/>
  <Override PartName="/ppt/notesSlides/notesSlide7.xml" ContentType="application/vnd.openxmlformats-officedocument.presentationml.notesSlide+xml"/>
  <Override PartName="/ppt/theme/theme1.xml" ContentType="application/vnd.openxmlformats-officedocument.theme+xml"/>
  <Override PartName="/ppt/notesMasters/notesMaster1.xml" ContentType="application/vnd.openxmlformats-officedocument.presentationml.notesMaster+xml"/>
  <Override PartName="/ppt/charts/chart2.xml" ContentType="application/vnd.openxmlformats-officedocument.drawingml.chart+xml"/>
  <Override PartName="/ppt/charts/chart3.xml" ContentType="application/vnd.openxmlformats-officedocument.drawingml.chart+xml"/>
  <Override PartName="/ppt/charts/chart1.xml" ContentType="application/vnd.openxmlformats-officedocument.drawingml.chart+xml"/>
  <Override PartName="/ppt/theme/theme2.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sldIdLst>
    <p:sldId id="257" r:id="rId2"/>
    <p:sldId id="258" r:id="rId3"/>
    <p:sldId id="344" r:id="rId4"/>
    <p:sldId id="271" r:id="rId5"/>
    <p:sldId id="287" r:id="rId6"/>
    <p:sldId id="322" r:id="rId7"/>
    <p:sldId id="338" r:id="rId8"/>
    <p:sldId id="293" r:id="rId9"/>
    <p:sldId id="256" r:id="rId10"/>
    <p:sldId id="323" r:id="rId11"/>
    <p:sldId id="343" r:id="rId12"/>
    <p:sldId id="336" r:id="rId13"/>
    <p:sldId id="337" r:id="rId14"/>
    <p:sldId id="319" r:id="rId15"/>
    <p:sldId id="313" r:id="rId16"/>
    <p:sldId id="349" r:id="rId17"/>
    <p:sldId id="272" r:id="rId18"/>
    <p:sldId id="281" r:id="rId19"/>
    <p:sldId id="274" r:id="rId20"/>
    <p:sldId id="273" r:id="rId21"/>
    <p:sldId id="317" r:id="rId22"/>
    <p:sldId id="324" r:id="rId23"/>
    <p:sldId id="326" r:id="rId24"/>
    <p:sldId id="288" r:id="rId25"/>
    <p:sldId id="321" r:id="rId26"/>
    <p:sldId id="347" r:id="rId27"/>
    <p:sldId id="348" r:id="rId28"/>
    <p:sldId id="262" r:id="rId29"/>
    <p:sldId id="294" r:id="rId30"/>
    <p:sldId id="286" r:id="rId31"/>
    <p:sldId id="334" r:id="rId32"/>
    <p:sldId id="341" r:id="rId33"/>
    <p:sldId id="335" r:id="rId34"/>
    <p:sldId id="260" r:id="rId35"/>
    <p:sldId id="261" r:id="rId36"/>
    <p:sldId id="345" r:id="rId37"/>
    <p:sldId id="316" r:id="rId38"/>
    <p:sldId id="267" r:id="rId39"/>
    <p:sldId id="283" r:id="rId40"/>
    <p:sldId id="266" r:id="rId41"/>
    <p:sldId id="339" r:id="rId42"/>
    <p:sldId id="315" r:id="rId43"/>
    <p:sldId id="270" r:id="rId44"/>
    <p:sldId id="332" r:id="rId45"/>
    <p:sldId id="318" r:id="rId46"/>
    <p:sldId id="269" r:id="rId47"/>
    <p:sldId id="263" r:id="rId48"/>
    <p:sldId id="350" r:id="rId49"/>
    <p:sldId id="297" r:id="rId50"/>
    <p:sldId id="298" r:id="rId51"/>
    <p:sldId id="299" r:id="rId52"/>
    <p:sldId id="300" r:id="rId53"/>
    <p:sldId id="303" r:id="rId54"/>
    <p:sldId id="312" r:id="rId55"/>
    <p:sldId id="346" r:id="rId56"/>
    <p:sldId id="333" r:id="rId5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showPr>
  <p:clrMru>
    <a:srgbClr val="00009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87312" autoAdjust="0"/>
  </p:normalViewPr>
  <p:slideViewPr>
    <p:cSldViewPr>
      <p:cViewPr varScale="1">
        <p:scale>
          <a:sx n="92" d="100"/>
          <a:sy n="92" d="100"/>
        </p:scale>
        <p:origin x="-264"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customXml" Target="../customXml/item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customXml" Target="../customXml/item2.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65"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2.xml.rels><?xml version="1.0" encoding="UTF-8" standalone="yes"?>
<Relationships xmlns="http://schemas.openxmlformats.org/package/2006/relationships"><Relationship Id="rId1" Type="http://schemas.openxmlformats.org/officeDocument/2006/relationships/package" Target="../embeddings/Hoja_de_c_lculo_de_Microsoft_Office_Excel1.xlsx"/></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Hoja_de_c_lculo_de_Microsoft_Office_Excel2.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s-CO"/>
  <c:style val="26"/>
  <c:chart>
    <c:plotArea>
      <c:layout/>
      <c:barChart>
        <c:barDir val="col"/>
        <c:grouping val="clustered"/>
        <c:ser>
          <c:idx val="1"/>
          <c:order val="0"/>
          <c:tx>
            <c:strRef>
              <c:f>Sheet1!$B$6</c:f>
              <c:strCache>
                <c:ptCount val="1"/>
                <c:pt idx="0">
                  <c:v>5 Year Average - Trucks</c:v>
                </c:pt>
              </c:strCache>
            </c:strRef>
          </c:tx>
          <c:spPr>
            <a:solidFill>
              <a:srgbClr val="00B050"/>
            </a:solidFill>
          </c:spPr>
          <c:dLbls>
            <c:txPr>
              <a:bodyPr/>
              <a:lstStyle/>
              <a:p>
                <a:pPr>
                  <a:defRPr sz="1400"/>
                </a:pPr>
                <a:endParaRPr lang="es-CO"/>
              </a:p>
            </c:txPr>
            <c:dLblPos val="outEnd"/>
            <c:showVal val="1"/>
          </c:dLbls>
          <c:cat>
            <c:strRef>
              <c:f>Sheet1!$C$3:$F$3</c:f>
              <c:strCache>
                <c:ptCount val="4"/>
                <c:pt idx="0">
                  <c:v>SR 14, Seg 0310, South of Troy</c:v>
                </c:pt>
                <c:pt idx="1">
                  <c:v>SR 6 0320, West of Burlington</c:v>
                </c:pt>
                <c:pt idx="2">
                  <c:v>SR 6, 0420, East of Burlington</c:v>
                </c:pt>
                <c:pt idx="3">
                  <c:v>SR 6 Seg 0500, West of SR 220 &amp; Towanda</c:v>
                </c:pt>
              </c:strCache>
            </c:strRef>
          </c:cat>
          <c:val>
            <c:numRef>
              <c:f>Sheet1!$C$6:$F$6</c:f>
              <c:numCache>
                <c:formatCode>_(* #,##0_);_(* \(#,##0\);_(* "-"??_);_(@_)</c:formatCode>
                <c:ptCount val="4"/>
                <c:pt idx="0">
                  <c:v>310</c:v>
                </c:pt>
                <c:pt idx="1">
                  <c:v>247</c:v>
                </c:pt>
                <c:pt idx="2">
                  <c:v>274</c:v>
                </c:pt>
                <c:pt idx="3">
                  <c:v>277</c:v>
                </c:pt>
              </c:numCache>
            </c:numRef>
          </c:val>
        </c:ser>
        <c:ser>
          <c:idx val="3"/>
          <c:order val="1"/>
          <c:tx>
            <c:strRef>
              <c:f>Sheet1!$B$7</c:f>
              <c:strCache>
                <c:ptCount val="1"/>
                <c:pt idx="0">
                  <c:v>2010 Trucks</c:v>
                </c:pt>
              </c:strCache>
            </c:strRef>
          </c:tx>
          <c:spPr>
            <a:solidFill>
              <a:schemeClr val="accent2">
                <a:lumMod val="40000"/>
                <a:lumOff val="60000"/>
              </a:schemeClr>
            </a:solidFill>
          </c:spPr>
          <c:dLbls>
            <c:dLbl>
              <c:idx val="0"/>
              <c:layout>
                <c:manualLayout>
                  <c:x val="-1.2500000000000025E-2"/>
                  <c:y val="0"/>
                </c:manualLayout>
              </c:layout>
              <c:dLblPos val="outEnd"/>
              <c:showVal val="1"/>
            </c:dLbl>
            <c:dLbl>
              <c:idx val="1"/>
              <c:layout>
                <c:manualLayout>
                  <c:x val="-8.3333333333333228E-3"/>
                  <c:y val="2.1347120996154227E-3"/>
                </c:manualLayout>
              </c:layout>
              <c:dLblPos val="outEnd"/>
              <c:showVal val="1"/>
            </c:dLbl>
            <c:dLbl>
              <c:idx val="2"/>
              <c:layout>
                <c:manualLayout>
                  <c:x val="-9.7222222222222415E-3"/>
                  <c:y val="0"/>
                </c:manualLayout>
              </c:layout>
              <c:dLblPos val="outEnd"/>
              <c:showVal val="1"/>
            </c:dLbl>
            <c:txPr>
              <a:bodyPr/>
              <a:lstStyle/>
              <a:p>
                <a:pPr>
                  <a:defRPr sz="1400"/>
                </a:pPr>
                <a:endParaRPr lang="es-CO"/>
              </a:p>
            </c:txPr>
            <c:dLblPos val="outEnd"/>
            <c:showVal val="1"/>
          </c:dLbls>
          <c:cat>
            <c:strRef>
              <c:f>Sheet1!$C$3:$F$3</c:f>
              <c:strCache>
                <c:ptCount val="4"/>
                <c:pt idx="0">
                  <c:v>SR 14, Seg 0310, South of Troy</c:v>
                </c:pt>
                <c:pt idx="1">
                  <c:v>SR 6 0320, West of Burlington</c:v>
                </c:pt>
                <c:pt idx="2">
                  <c:v>SR 6, 0420, East of Burlington</c:v>
                </c:pt>
                <c:pt idx="3">
                  <c:v>SR 6 Seg 0500, West of SR 220 &amp; Towanda</c:v>
                </c:pt>
              </c:strCache>
            </c:strRef>
          </c:cat>
          <c:val>
            <c:numRef>
              <c:f>Sheet1!$C$7:$F$7</c:f>
              <c:numCache>
                <c:formatCode>_(* #,##0_);_(* \(#,##0\);_(* "-"??_);_(@_)</c:formatCode>
                <c:ptCount val="4"/>
                <c:pt idx="0">
                  <c:v>1300</c:v>
                </c:pt>
                <c:pt idx="1">
                  <c:v>1460</c:v>
                </c:pt>
                <c:pt idx="2">
                  <c:v>1260</c:v>
                </c:pt>
                <c:pt idx="3">
                  <c:v>967</c:v>
                </c:pt>
              </c:numCache>
            </c:numRef>
          </c:val>
        </c:ser>
        <c:ser>
          <c:idx val="0"/>
          <c:order val="2"/>
          <c:tx>
            <c:strRef>
              <c:f>Sheet1!$B$4</c:f>
              <c:strCache>
                <c:ptCount val="1"/>
                <c:pt idx="0">
                  <c:v>5 Year Average - All Traffic</c:v>
                </c:pt>
              </c:strCache>
            </c:strRef>
          </c:tx>
          <c:spPr>
            <a:solidFill>
              <a:srgbClr val="FF0000"/>
            </a:solidFill>
          </c:spPr>
          <c:dLbls>
            <c:dLbl>
              <c:idx val="0"/>
              <c:layout>
                <c:manualLayout>
                  <c:x val="-6.9444444444445048E-3"/>
                  <c:y val="0"/>
                </c:manualLayout>
              </c:layout>
              <c:dLblPos val="outEnd"/>
              <c:showVal val="1"/>
            </c:dLbl>
            <c:dLbl>
              <c:idx val="1"/>
              <c:layout>
                <c:manualLayout>
                  <c:x val="-1.1111111111111146E-2"/>
                  <c:y val="2.1347120996154227E-3"/>
                </c:manualLayout>
              </c:layout>
              <c:dLblPos val="outEnd"/>
              <c:showVal val="1"/>
            </c:dLbl>
            <c:dLbl>
              <c:idx val="2"/>
              <c:layout>
                <c:manualLayout>
                  <c:x val="-6.9444444444445048E-3"/>
                  <c:y val="-2.1347120996154227E-3"/>
                </c:manualLayout>
              </c:layout>
              <c:dLblPos val="outEnd"/>
              <c:showVal val="1"/>
            </c:dLbl>
            <c:dLbl>
              <c:idx val="3"/>
              <c:layout>
                <c:manualLayout>
                  <c:x val="-1.1111111111111146E-2"/>
                  <c:y val="0"/>
                </c:manualLayout>
              </c:layout>
              <c:dLblPos val="outEnd"/>
              <c:showVal val="1"/>
            </c:dLbl>
            <c:txPr>
              <a:bodyPr/>
              <a:lstStyle/>
              <a:p>
                <a:pPr>
                  <a:defRPr sz="1400"/>
                </a:pPr>
                <a:endParaRPr lang="es-CO"/>
              </a:p>
            </c:txPr>
            <c:dLblPos val="outEnd"/>
            <c:showVal val="1"/>
          </c:dLbls>
          <c:cat>
            <c:strRef>
              <c:f>Sheet1!$C$3:$F$3</c:f>
              <c:strCache>
                <c:ptCount val="4"/>
                <c:pt idx="0">
                  <c:v>SR 14, Seg 0310, South of Troy</c:v>
                </c:pt>
                <c:pt idx="1">
                  <c:v>SR 6 0320, West of Burlington</c:v>
                </c:pt>
                <c:pt idx="2">
                  <c:v>SR 6, 0420, East of Burlington</c:v>
                </c:pt>
                <c:pt idx="3">
                  <c:v>SR 6 Seg 0500, West of SR 220 &amp; Towanda</c:v>
                </c:pt>
              </c:strCache>
            </c:strRef>
          </c:cat>
          <c:val>
            <c:numRef>
              <c:f>Sheet1!$C$4:$F$4</c:f>
              <c:numCache>
                <c:formatCode>_(* #,##0_);_(* \(#,##0\);_(* "-"??_);_(@_)</c:formatCode>
                <c:ptCount val="4"/>
                <c:pt idx="0">
                  <c:v>3101</c:v>
                </c:pt>
                <c:pt idx="1">
                  <c:v>3565</c:v>
                </c:pt>
                <c:pt idx="2">
                  <c:v>3691</c:v>
                </c:pt>
                <c:pt idx="3">
                  <c:v>3947</c:v>
                </c:pt>
              </c:numCache>
            </c:numRef>
          </c:val>
        </c:ser>
        <c:ser>
          <c:idx val="2"/>
          <c:order val="3"/>
          <c:tx>
            <c:strRef>
              <c:f>Sheet1!$B$5</c:f>
              <c:strCache>
                <c:ptCount val="1"/>
                <c:pt idx="0">
                  <c:v>2010 All Traffic</c:v>
                </c:pt>
              </c:strCache>
            </c:strRef>
          </c:tx>
          <c:spPr>
            <a:solidFill>
              <a:schemeClr val="tx1"/>
            </a:solidFill>
          </c:spPr>
          <c:dLbls>
            <c:txPr>
              <a:bodyPr/>
              <a:lstStyle/>
              <a:p>
                <a:pPr>
                  <a:defRPr sz="1400"/>
                </a:pPr>
                <a:endParaRPr lang="es-CO"/>
              </a:p>
            </c:txPr>
            <c:dLblPos val="outEnd"/>
            <c:showVal val="1"/>
          </c:dLbls>
          <c:cat>
            <c:strRef>
              <c:f>Sheet1!$C$3:$F$3</c:f>
              <c:strCache>
                <c:ptCount val="4"/>
                <c:pt idx="0">
                  <c:v>SR 14, Seg 0310, South of Troy</c:v>
                </c:pt>
                <c:pt idx="1">
                  <c:v>SR 6 0320, West of Burlington</c:v>
                </c:pt>
                <c:pt idx="2">
                  <c:v>SR 6, 0420, East of Burlington</c:v>
                </c:pt>
                <c:pt idx="3">
                  <c:v>SR 6 Seg 0500, West of SR 220 &amp; Towanda</c:v>
                </c:pt>
              </c:strCache>
            </c:strRef>
          </c:cat>
          <c:val>
            <c:numRef>
              <c:f>Sheet1!$C$5:$F$5</c:f>
              <c:numCache>
                <c:formatCode>_(* #,##0_);_(* \(#,##0\);_(* "-"??_);_(@_)</c:formatCode>
                <c:ptCount val="4"/>
                <c:pt idx="0">
                  <c:v>6304</c:v>
                </c:pt>
                <c:pt idx="1">
                  <c:v>6008</c:v>
                </c:pt>
                <c:pt idx="2">
                  <c:v>5706</c:v>
                </c:pt>
                <c:pt idx="3">
                  <c:v>6726</c:v>
                </c:pt>
              </c:numCache>
            </c:numRef>
          </c:val>
        </c:ser>
        <c:axId val="128767872"/>
        <c:axId val="128769408"/>
      </c:barChart>
      <c:catAx>
        <c:axId val="128767872"/>
        <c:scaling>
          <c:orientation val="minMax"/>
        </c:scaling>
        <c:axPos val="b"/>
        <c:tickLblPos val="nextTo"/>
        <c:txPr>
          <a:bodyPr/>
          <a:lstStyle/>
          <a:p>
            <a:pPr>
              <a:defRPr sz="1400"/>
            </a:pPr>
            <a:endParaRPr lang="es-CO"/>
          </a:p>
        </c:txPr>
        <c:crossAx val="128769408"/>
        <c:crosses val="autoZero"/>
        <c:auto val="1"/>
        <c:lblAlgn val="ctr"/>
        <c:lblOffset val="100"/>
      </c:catAx>
      <c:valAx>
        <c:axId val="128769408"/>
        <c:scaling>
          <c:orientation val="minMax"/>
        </c:scaling>
        <c:axPos val="l"/>
        <c:majorGridlines/>
        <c:numFmt formatCode="_(* #,##0_);_(* \(#,##0\);_(* &quot;-&quot;??_);_(@_)" sourceLinked="1"/>
        <c:tickLblPos val="nextTo"/>
        <c:txPr>
          <a:bodyPr/>
          <a:lstStyle/>
          <a:p>
            <a:pPr>
              <a:defRPr sz="1200"/>
            </a:pPr>
            <a:endParaRPr lang="es-CO"/>
          </a:p>
        </c:txPr>
        <c:crossAx val="128767872"/>
        <c:crosses val="autoZero"/>
        <c:crossBetween val="between"/>
      </c:valAx>
    </c:plotArea>
    <c:legend>
      <c:legendPos val="b"/>
      <c:layout/>
      <c:txPr>
        <a:bodyPr/>
        <a:lstStyle/>
        <a:p>
          <a:pPr>
            <a:defRPr sz="1600"/>
          </a:pPr>
          <a:endParaRPr lang="es-CO"/>
        </a:p>
      </c:txPr>
    </c:legend>
    <c:plotVisOnly val="1"/>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es-CO"/>
  <c:chart>
    <c:view3D>
      <c:rAngAx val="1"/>
    </c:view3D>
    <c:plotArea>
      <c:layout/>
      <c:bar3DChart>
        <c:barDir val="col"/>
        <c:grouping val="clustered"/>
        <c:ser>
          <c:idx val="0"/>
          <c:order val="0"/>
          <c:tx>
            <c:strRef>
              <c:f>Sheet1!$B$1</c:f>
              <c:strCache>
                <c:ptCount val="1"/>
                <c:pt idx="0">
                  <c:v>2008</c:v>
                </c:pt>
              </c:strCache>
            </c:strRef>
          </c:tx>
          <c:dLbls>
            <c:dLbl>
              <c:idx val="1"/>
              <c:tx>
                <c:rich>
                  <a:bodyPr/>
                  <a:lstStyle/>
                  <a:p>
                    <a:r>
                      <a:rPr lang="en-US" dirty="0">
                        <a:solidFill>
                          <a:schemeClr val="tx1"/>
                        </a:solidFill>
                      </a:rPr>
                      <a:t>456,378</a:t>
                    </a:r>
                  </a:p>
                </c:rich>
              </c:tx>
              <c:showVal val="1"/>
            </c:dLbl>
            <c:showVal val="1"/>
          </c:dLbls>
          <c:cat>
            <c:strRef>
              <c:f>Sheet1!$A$2:$A$4</c:f>
              <c:strCache>
                <c:ptCount val="3"/>
                <c:pt idx="0">
                  <c:v>Bradford</c:v>
                </c:pt>
                <c:pt idx="1">
                  <c:v>Lycoming</c:v>
                </c:pt>
                <c:pt idx="2">
                  <c:v>Tioga</c:v>
                </c:pt>
              </c:strCache>
            </c:strRef>
          </c:cat>
          <c:val>
            <c:numRef>
              <c:f>Sheet1!$B$2:$B$4</c:f>
              <c:numCache>
                <c:formatCode>#,##0</c:formatCode>
                <c:ptCount val="3"/>
                <c:pt idx="0">
                  <c:v>171903</c:v>
                </c:pt>
                <c:pt idx="1">
                  <c:v>456378</c:v>
                </c:pt>
                <c:pt idx="2">
                  <c:v>193882</c:v>
                </c:pt>
              </c:numCache>
            </c:numRef>
          </c:val>
        </c:ser>
        <c:ser>
          <c:idx val="1"/>
          <c:order val="1"/>
          <c:tx>
            <c:strRef>
              <c:f>Sheet1!$C$1</c:f>
              <c:strCache>
                <c:ptCount val="1"/>
                <c:pt idx="0">
                  <c:v>2009</c:v>
                </c:pt>
              </c:strCache>
            </c:strRef>
          </c:tx>
          <c:cat>
            <c:strRef>
              <c:f>Sheet1!$A$2:$A$4</c:f>
              <c:strCache>
                <c:ptCount val="3"/>
                <c:pt idx="0">
                  <c:v>Bradford</c:v>
                </c:pt>
                <c:pt idx="1">
                  <c:v>Lycoming</c:v>
                </c:pt>
                <c:pt idx="2">
                  <c:v>Tioga</c:v>
                </c:pt>
              </c:strCache>
            </c:strRef>
          </c:cat>
          <c:val>
            <c:numRef>
              <c:f>Sheet1!$C$2:$C$4</c:f>
              <c:numCache>
                <c:formatCode>#,##0</c:formatCode>
                <c:ptCount val="3"/>
                <c:pt idx="0">
                  <c:v>222524</c:v>
                </c:pt>
                <c:pt idx="1">
                  <c:v>525702</c:v>
                </c:pt>
                <c:pt idx="2">
                  <c:v>242000</c:v>
                </c:pt>
              </c:numCache>
            </c:numRef>
          </c:val>
        </c:ser>
        <c:ser>
          <c:idx val="2"/>
          <c:order val="2"/>
          <c:tx>
            <c:strRef>
              <c:f>Sheet1!$D$1</c:f>
              <c:strCache>
                <c:ptCount val="1"/>
                <c:pt idx="0">
                  <c:v>2010</c:v>
                </c:pt>
              </c:strCache>
            </c:strRef>
          </c:tx>
          <c:cat>
            <c:strRef>
              <c:f>Sheet1!$A$2:$A$4</c:f>
              <c:strCache>
                <c:ptCount val="3"/>
                <c:pt idx="0">
                  <c:v>Bradford</c:v>
                </c:pt>
                <c:pt idx="1">
                  <c:v>Lycoming</c:v>
                </c:pt>
                <c:pt idx="2">
                  <c:v>Tioga</c:v>
                </c:pt>
              </c:strCache>
            </c:strRef>
          </c:cat>
          <c:val>
            <c:numRef>
              <c:f>Sheet1!$D$2:$D$4</c:f>
              <c:numCache>
                <c:formatCode>#,##0</c:formatCode>
                <c:ptCount val="3"/>
                <c:pt idx="0">
                  <c:v>269810</c:v>
                </c:pt>
                <c:pt idx="1">
                  <c:v>674083</c:v>
                </c:pt>
                <c:pt idx="2">
                  <c:v>345411</c:v>
                </c:pt>
              </c:numCache>
            </c:numRef>
          </c:val>
        </c:ser>
        <c:ser>
          <c:idx val="3"/>
          <c:order val="3"/>
          <c:tx>
            <c:strRef>
              <c:f>Sheet1!$E$1</c:f>
              <c:strCache>
                <c:ptCount val="1"/>
                <c:pt idx="0">
                  <c:v>2011</c:v>
                </c:pt>
              </c:strCache>
            </c:strRef>
          </c:tx>
          <c:cat>
            <c:strRef>
              <c:f>Sheet1!$A$2:$A$4</c:f>
              <c:strCache>
                <c:ptCount val="3"/>
                <c:pt idx="0">
                  <c:v>Bradford</c:v>
                </c:pt>
                <c:pt idx="1">
                  <c:v>Lycoming</c:v>
                </c:pt>
                <c:pt idx="2">
                  <c:v>Tioga</c:v>
                </c:pt>
              </c:strCache>
            </c:strRef>
          </c:cat>
          <c:val>
            <c:numRef>
              <c:f>Sheet1!$E$2:$E$4</c:f>
              <c:numCache>
                <c:formatCode>#,##0</c:formatCode>
                <c:ptCount val="3"/>
                <c:pt idx="0">
                  <c:v>411521</c:v>
                </c:pt>
                <c:pt idx="1">
                  <c:v>971583</c:v>
                </c:pt>
                <c:pt idx="2">
                  <c:v>422696</c:v>
                </c:pt>
              </c:numCache>
            </c:numRef>
          </c:val>
        </c:ser>
        <c:dLbls>
          <c:showVal val="1"/>
        </c:dLbls>
        <c:shape val="box"/>
        <c:axId val="132920832"/>
        <c:axId val="132922368"/>
        <c:axId val="0"/>
      </c:bar3DChart>
      <c:catAx>
        <c:axId val="132920832"/>
        <c:scaling>
          <c:orientation val="minMax"/>
        </c:scaling>
        <c:axPos val="b"/>
        <c:tickLblPos val="nextTo"/>
        <c:txPr>
          <a:bodyPr/>
          <a:lstStyle/>
          <a:p>
            <a:pPr>
              <a:defRPr sz="2400" b="1">
                <a:solidFill>
                  <a:srgbClr val="000099"/>
                </a:solidFill>
              </a:defRPr>
            </a:pPr>
            <a:endParaRPr lang="es-CO"/>
          </a:p>
        </c:txPr>
        <c:crossAx val="132922368"/>
        <c:crosses val="autoZero"/>
        <c:auto val="1"/>
        <c:lblAlgn val="ctr"/>
        <c:lblOffset val="100"/>
      </c:catAx>
      <c:valAx>
        <c:axId val="132922368"/>
        <c:scaling>
          <c:orientation val="minMax"/>
        </c:scaling>
        <c:axPos val="l"/>
        <c:majorGridlines/>
        <c:numFmt formatCode="#,##0" sourceLinked="1"/>
        <c:tickLblPos val="nextTo"/>
        <c:crossAx val="132920832"/>
        <c:crosses val="autoZero"/>
        <c:crossBetween val="between"/>
      </c:valAx>
    </c:plotArea>
    <c:legend>
      <c:legendPos val="r"/>
    </c:legend>
    <c:plotVisOnly val="1"/>
    <c:dispBlanksAs val="gap"/>
  </c:chart>
  <c:txPr>
    <a:bodyPr/>
    <a:lstStyle/>
    <a:p>
      <a:pPr>
        <a:defRPr sz="1800"/>
      </a:pPr>
      <a:endParaRPr lang="es-CO"/>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s-CO"/>
  <c:chart>
    <c:view3D>
      <c:rAngAx val="1"/>
    </c:view3D>
    <c:plotArea>
      <c:layout/>
      <c:bar3DChart>
        <c:barDir val="col"/>
        <c:grouping val="clustered"/>
        <c:ser>
          <c:idx val="0"/>
          <c:order val="0"/>
          <c:tx>
            <c:strRef>
              <c:f>Sheet1!$B$1</c:f>
              <c:strCache>
                <c:ptCount val="1"/>
                <c:pt idx="0">
                  <c:v>2008</c:v>
                </c:pt>
              </c:strCache>
            </c:strRef>
          </c:tx>
          <c:dLbls>
            <c:dLbl>
              <c:idx val="0"/>
              <c:tx>
                <c:rich>
                  <a:bodyPr/>
                  <a:lstStyle/>
                  <a:p>
                    <a:r>
                      <a:rPr lang="en-US" smtClean="0"/>
                      <a:t>2,000*</a:t>
                    </a:r>
                    <a:endParaRPr lang="en-US"/>
                  </a:p>
                </c:rich>
              </c:tx>
              <c:showVal val="1"/>
            </c:dLbl>
            <c:showVal val="1"/>
          </c:dLbls>
          <c:cat>
            <c:strRef>
              <c:f>Sheet1!$A$2:$A$4</c:f>
              <c:strCache>
                <c:ptCount val="3"/>
                <c:pt idx="0">
                  <c:v>Bradford</c:v>
                </c:pt>
                <c:pt idx="1">
                  <c:v>Lycoming</c:v>
                </c:pt>
                <c:pt idx="2">
                  <c:v>Tioga</c:v>
                </c:pt>
              </c:strCache>
            </c:strRef>
          </c:cat>
          <c:val>
            <c:numRef>
              <c:f>Sheet1!$B$2:$B$4</c:f>
              <c:numCache>
                <c:formatCode>General</c:formatCode>
                <c:ptCount val="3"/>
                <c:pt idx="0" formatCode="#,##0">
                  <c:v>2000</c:v>
                </c:pt>
                <c:pt idx="1">
                  <c:v>80</c:v>
                </c:pt>
                <c:pt idx="2">
                  <c:v>411</c:v>
                </c:pt>
              </c:numCache>
            </c:numRef>
          </c:val>
        </c:ser>
        <c:ser>
          <c:idx val="1"/>
          <c:order val="1"/>
          <c:tx>
            <c:strRef>
              <c:f>Sheet1!$C$1</c:f>
              <c:strCache>
                <c:ptCount val="1"/>
                <c:pt idx="0">
                  <c:v>2009</c:v>
                </c:pt>
              </c:strCache>
            </c:strRef>
          </c:tx>
          <c:cat>
            <c:strRef>
              <c:f>Sheet1!$A$2:$A$4</c:f>
              <c:strCache>
                <c:ptCount val="3"/>
                <c:pt idx="0">
                  <c:v>Bradford</c:v>
                </c:pt>
                <c:pt idx="1">
                  <c:v>Lycoming</c:v>
                </c:pt>
                <c:pt idx="2">
                  <c:v>Tioga</c:v>
                </c:pt>
              </c:strCache>
            </c:strRef>
          </c:cat>
          <c:val>
            <c:numRef>
              <c:f>Sheet1!$C$2:$C$4</c:f>
              <c:numCache>
                <c:formatCode>General</c:formatCode>
                <c:ptCount val="3"/>
                <c:pt idx="0" formatCode="#,##0">
                  <c:v>2471</c:v>
                </c:pt>
                <c:pt idx="1">
                  <c:v>1600</c:v>
                </c:pt>
                <c:pt idx="2">
                  <c:v>841</c:v>
                </c:pt>
              </c:numCache>
            </c:numRef>
          </c:val>
        </c:ser>
        <c:ser>
          <c:idx val="2"/>
          <c:order val="2"/>
          <c:tx>
            <c:strRef>
              <c:f>Sheet1!$D$1</c:f>
              <c:strCache>
                <c:ptCount val="1"/>
                <c:pt idx="0">
                  <c:v>2010</c:v>
                </c:pt>
              </c:strCache>
            </c:strRef>
          </c:tx>
          <c:cat>
            <c:strRef>
              <c:f>Sheet1!$A$2:$A$4</c:f>
              <c:strCache>
                <c:ptCount val="3"/>
                <c:pt idx="0">
                  <c:v>Bradford</c:v>
                </c:pt>
                <c:pt idx="1">
                  <c:v>Lycoming</c:v>
                </c:pt>
                <c:pt idx="2">
                  <c:v>Tioga</c:v>
                </c:pt>
              </c:strCache>
            </c:strRef>
          </c:cat>
          <c:val>
            <c:numRef>
              <c:f>Sheet1!$D$2:$D$4</c:f>
              <c:numCache>
                <c:formatCode>#,##0</c:formatCode>
                <c:ptCount val="3"/>
                <c:pt idx="0">
                  <c:v>4767</c:v>
                </c:pt>
                <c:pt idx="1">
                  <c:v>5700</c:v>
                </c:pt>
                <c:pt idx="2">
                  <c:v>2130</c:v>
                </c:pt>
              </c:numCache>
            </c:numRef>
          </c:val>
        </c:ser>
        <c:ser>
          <c:idx val="3"/>
          <c:order val="3"/>
          <c:tx>
            <c:strRef>
              <c:f>Sheet1!$E$1</c:f>
              <c:strCache>
                <c:ptCount val="1"/>
                <c:pt idx="0">
                  <c:v>2011</c:v>
                </c:pt>
              </c:strCache>
            </c:strRef>
          </c:tx>
          <c:dLbls>
            <c:dLbl>
              <c:idx val="0"/>
              <c:delete val="1"/>
            </c:dLbl>
            <c:dLbl>
              <c:idx val="1"/>
              <c:tx>
                <c:rich>
                  <a:bodyPr/>
                  <a:lstStyle/>
                  <a:p>
                    <a:r>
                      <a:rPr lang="en-US" smtClean="0"/>
                      <a:t>2,940+</a:t>
                    </a:r>
                    <a:endParaRPr lang="en-US"/>
                  </a:p>
                </c:rich>
              </c:tx>
              <c:showVal val="1"/>
            </c:dLbl>
            <c:dLbl>
              <c:idx val="2"/>
              <c:tx>
                <c:rich>
                  <a:bodyPr/>
                  <a:lstStyle/>
                  <a:p>
                    <a:r>
                      <a:rPr lang="en-US" smtClean="0"/>
                      <a:t>881^</a:t>
                    </a:r>
                    <a:endParaRPr lang="en-US"/>
                  </a:p>
                </c:rich>
              </c:tx>
              <c:showVal val="1"/>
            </c:dLbl>
            <c:showVal val="1"/>
          </c:dLbls>
          <c:cat>
            <c:strRef>
              <c:f>Sheet1!$A$2:$A$4</c:f>
              <c:strCache>
                <c:ptCount val="3"/>
                <c:pt idx="0">
                  <c:v>Bradford</c:v>
                </c:pt>
                <c:pt idx="1">
                  <c:v>Lycoming</c:v>
                </c:pt>
                <c:pt idx="2">
                  <c:v>Tioga</c:v>
                </c:pt>
              </c:strCache>
            </c:strRef>
          </c:cat>
          <c:val>
            <c:numRef>
              <c:f>Sheet1!$E$2:$E$4</c:f>
              <c:numCache>
                <c:formatCode>#,##0</c:formatCode>
                <c:ptCount val="3"/>
                <c:pt idx="0">
                  <c:v>8500</c:v>
                </c:pt>
                <c:pt idx="1">
                  <c:v>2940</c:v>
                </c:pt>
                <c:pt idx="2" formatCode="General">
                  <c:v>881</c:v>
                </c:pt>
              </c:numCache>
            </c:numRef>
          </c:val>
        </c:ser>
        <c:dLbls>
          <c:showVal val="1"/>
        </c:dLbls>
        <c:shape val="box"/>
        <c:axId val="132967424"/>
        <c:axId val="133051136"/>
        <c:axId val="0"/>
      </c:bar3DChart>
      <c:catAx>
        <c:axId val="132967424"/>
        <c:scaling>
          <c:orientation val="minMax"/>
        </c:scaling>
        <c:axPos val="b"/>
        <c:tickLblPos val="nextTo"/>
        <c:txPr>
          <a:bodyPr/>
          <a:lstStyle/>
          <a:p>
            <a:pPr>
              <a:defRPr sz="2400" b="1">
                <a:solidFill>
                  <a:srgbClr val="000099"/>
                </a:solidFill>
              </a:defRPr>
            </a:pPr>
            <a:endParaRPr lang="es-CO"/>
          </a:p>
        </c:txPr>
        <c:crossAx val="133051136"/>
        <c:crosses val="autoZero"/>
        <c:auto val="1"/>
        <c:lblAlgn val="ctr"/>
        <c:lblOffset val="100"/>
      </c:catAx>
      <c:valAx>
        <c:axId val="133051136"/>
        <c:scaling>
          <c:orientation val="minMax"/>
        </c:scaling>
        <c:axPos val="l"/>
        <c:majorGridlines/>
        <c:numFmt formatCode="#,##0" sourceLinked="1"/>
        <c:tickLblPos val="nextTo"/>
        <c:crossAx val="132967424"/>
        <c:crosses val="autoZero"/>
        <c:crossBetween val="between"/>
      </c:valAx>
    </c:plotArea>
    <c:legend>
      <c:legendPos val="r"/>
    </c:legend>
    <c:plotVisOnly val="1"/>
    <c:dispBlanksAs val="gap"/>
  </c:chart>
  <c:txPr>
    <a:bodyPr/>
    <a:lstStyle/>
    <a:p>
      <a:pPr>
        <a:defRPr sz="1800"/>
      </a:pPr>
      <a:endParaRPr lang="es-CO"/>
    </a:p>
  </c:txPr>
  <c:externalData r:id="rId1"/>
  <c:userShapes r:id="rId2"/>
</c:chartSpace>
</file>

<file path=ppt/drawings/drawing1.xml><?xml version="1.0" encoding="utf-8"?>
<c:userShapes xmlns:c="http://schemas.openxmlformats.org/drawingml/2006/chart">
  <cdr:relSizeAnchor xmlns:cdr="http://schemas.openxmlformats.org/drawingml/2006/chartDrawing">
    <cdr:from>
      <cdr:x>0.2807</cdr:x>
      <cdr:y>0.04615</cdr:y>
    </cdr:from>
    <cdr:to>
      <cdr:x>0.37719</cdr:x>
      <cdr:y>0.10769</cdr:y>
    </cdr:to>
    <cdr:sp macro="" textlink="">
      <cdr:nvSpPr>
        <cdr:cNvPr id="3" name="TextBox 2"/>
        <cdr:cNvSpPr txBox="1"/>
      </cdr:nvSpPr>
      <cdr:spPr>
        <a:xfrm xmlns:a="http://schemas.openxmlformats.org/drawingml/2006/main">
          <a:off x="2438400" y="228600"/>
          <a:ext cx="838200" cy="3048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800" dirty="0" smtClean="0"/>
            <a:t>8,500</a:t>
          </a:r>
          <a:endParaRPr lang="en-US" sz="18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625587-250A-4F86-883E-0544A2483B83}" type="datetimeFigureOut">
              <a:rPr lang="en-US" smtClean="0"/>
              <a:pPr/>
              <a:t>11/29/2012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E5B599-59DE-492B-8DD7-05F92F69C486}" type="slidenum">
              <a:rPr lang="en-US" smtClean="0"/>
              <a:pPr/>
              <a:t>‹Nº›</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phmc.state.pa.us/ppet/edwin/page1.asp?secid=31"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www.pbs.org/wgbh/theymadeamerica/whomade/drake_hi.html"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1859:</a:t>
            </a:r>
            <a:r>
              <a:rPr lang="en-US" dirty="0" smtClean="0"/>
              <a:t> Drillers strike oil near Titusville, Pennsylvania. It becomes the first commercially viable oil well in the United States, the prototype for future oil well construction, and marks the birth of the U.S. petroleum industry.</a:t>
            </a:r>
          </a:p>
          <a:p>
            <a:r>
              <a:rPr lang="en-US" dirty="0" smtClean="0"/>
              <a:t>That the land around Crawford County held plenty of oil was already </a:t>
            </a:r>
            <a:r>
              <a:rPr lang="en-US" dirty="0" smtClean="0">
                <a:hlinkClick r:id="rId3"/>
              </a:rPr>
              <a:t>well-known</a:t>
            </a:r>
            <a:r>
              <a:rPr lang="en-US" dirty="0" smtClean="0"/>
              <a:t>. What was lacking was an effective method for extracting the crude and getting it to market. Enter </a:t>
            </a:r>
            <a:r>
              <a:rPr lang="en-US" dirty="0" smtClean="0">
                <a:hlinkClick r:id="rId4"/>
              </a:rPr>
              <a:t>Edwin Drake</a:t>
            </a:r>
            <a:r>
              <a:rPr lang="en-US" dirty="0" smtClean="0"/>
              <a:t>, who had spent the previous decade locating oil deposits in the area for the Seneca Oil Company.</a:t>
            </a:r>
            <a:endParaRPr lang="en-US" dirty="0"/>
          </a:p>
        </p:txBody>
      </p:sp>
      <p:sp>
        <p:nvSpPr>
          <p:cNvPr id="4" name="Slide Number Placeholder 3"/>
          <p:cNvSpPr>
            <a:spLocks noGrp="1"/>
          </p:cNvSpPr>
          <p:nvPr>
            <p:ph type="sldNum" sz="quarter" idx="10"/>
          </p:nvPr>
        </p:nvSpPr>
        <p:spPr/>
        <p:txBody>
          <a:bodyPr/>
          <a:lstStyle/>
          <a:p>
            <a:fld id="{58E5B599-59DE-492B-8DD7-05F92F69C486}" type="slidenum">
              <a:rPr lang="en-US" smtClean="0"/>
              <a:pPr/>
              <a:t>3</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p:spPr>
        <p:txBody>
          <a:bodyPr/>
          <a:lstStyle/>
          <a:p>
            <a:r>
              <a:rPr lang="en-US" dirty="0" smtClean="0"/>
              <a:t>This slide illustrates how employment needs vary, based upon the phases of development.  During the drilling and pipeline building process, lots of jobs are created.  But once all the wells are drilled, the ‘surge’ of employment passes.  There are a steady number of jobs (typically well paying ones), but not at the same level as early.</a:t>
            </a:r>
          </a:p>
          <a:p>
            <a:endParaRPr lang="en-US" dirty="0" smtClean="0"/>
          </a:p>
          <a:p>
            <a:r>
              <a:rPr lang="en-US" dirty="0" smtClean="0"/>
              <a:t>This variation in employment needs creates planning questions/issues- how ensure enough housing for the ‘boom’ time, without over building so you have too many during the later stages?</a:t>
            </a:r>
          </a:p>
        </p:txBody>
      </p:sp>
      <p:sp>
        <p:nvSpPr>
          <p:cNvPr id="80900" name="Slide Number Placeholder 3"/>
          <p:cNvSpPr>
            <a:spLocks noGrp="1"/>
          </p:cNvSpPr>
          <p:nvPr>
            <p:ph type="sldNum" sz="quarter" idx="5"/>
          </p:nvPr>
        </p:nvSpPr>
        <p:spPr>
          <a:noFill/>
        </p:spPr>
        <p:txBody>
          <a:bodyPr/>
          <a:lstStyle/>
          <a:p>
            <a:fld id="{86117ABE-2DF5-4467-BFC9-A7BDC79E03E9}" type="slidenum">
              <a:rPr lang="en-US" smtClean="0"/>
              <a:pPr/>
              <a:t>25</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7EB593-79C8-4991-A5DA-D47047A29D2D}" type="slidenum">
              <a:rPr lang="en-US"/>
              <a:pPr/>
              <a:t>29</a:t>
            </a:fld>
            <a:endParaRPr lang="en-US"/>
          </a:p>
        </p:txBody>
      </p:sp>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p:txBody>
          <a:bodyPr/>
          <a:lstStyle/>
          <a:p>
            <a:r>
              <a:rPr lang="en-US"/>
              <a:t>Not just Roads &amp; Taxes!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747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213FEB4-A29E-477D-8259-76DD1CBA49BC}" type="slidenum">
              <a:rPr lang="en-US" smtClean="0"/>
              <a:pPr/>
              <a:t>34</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8E5B599-59DE-492B-8DD7-05F92F69C486}" type="slidenum">
              <a:rPr lang="en-US" smtClean="0"/>
              <a:pPr/>
              <a:t>35</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Up through 2012, natural gas co. have spent ~$500 million to repair PA roads.</a:t>
            </a:r>
            <a:endParaRPr lang="en-US" dirty="0"/>
          </a:p>
        </p:txBody>
      </p:sp>
      <p:sp>
        <p:nvSpPr>
          <p:cNvPr id="4" name="Slide Number Placeholder 3"/>
          <p:cNvSpPr>
            <a:spLocks noGrp="1"/>
          </p:cNvSpPr>
          <p:nvPr>
            <p:ph type="sldNum" sz="quarter" idx="10"/>
          </p:nvPr>
        </p:nvSpPr>
        <p:spPr/>
        <p:txBody>
          <a:bodyPr/>
          <a:lstStyle/>
          <a:p>
            <a:fld id="{89B7025B-A6AA-4FB9-AC21-58B741604E93}" type="slidenum">
              <a:rPr lang="en-US" smtClean="0"/>
              <a:pPr/>
              <a:t>37</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p:spPr>
        <p:txBody>
          <a:bodyPr/>
          <a:lstStyle/>
          <a:p>
            <a:r>
              <a:rPr lang="en-US" smtClean="0"/>
              <a:t>McKean County 9-29-09 Jim Clark</a:t>
            </a:r>
          </a:p>
        </p:txBody>
      </p:sp>
      <p:sp>
        <p:nvSpPr>
          <p:cNvPr id="77828" name="Slide Number Placeholder 3"/>
          <p:cNvSpPr>
            <a:spLocks noGrp="1"/>
          </p:cNvSpPr>
          <p:nvPr>
            <p:ph type="sldNum" sz="quarter" idx="5"/>
          </p:nvPr>
        </p:nvSpPr>
        <p:spPr>
          <a:noFill/>
        </p:spPr>
        <p:txBody>
          <a:bodyPr/>
          <a:lstStyle/>
          <a:p>
            <a:fld id="{97C94147-8D88-463F-93EB-7166BC12E275}" type="slidenum">
              <a:rPr lang="en-US" smtClean="0"/>
              <a:pPr/>
              <a:t>45</a:t>
            </a:fld>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Concerns, will this change in view affect tourism?</a:t>
            </a:r>
            <a:endParaRPr lang="en-US" dirty="0"/>
          </a:p>
        </p:txBody>
      </p:sp>
      <p:sp>
        <p:nvSpPr>
          <p:cNvPr id="4" name="Slide Number Placeholder 3"/>
          <p:cNvSpPr>
            <a:spLocks noGrp="1"/>
          </p:cNvSpPr>
          <p:nvPr>
            <p:ph type="sldNum" sz="quarter" idx="10"/>
          </p:nvPr>
        </p:nvSpPr>
        <p:spPr/>
        <p:txBody>
          <a:bodyPr/>
          <a:lstStyle/>
          <a:p>
            <a:fld id="{58E5B599-59DE-492B-8DD7-05F92F69C486}" type="slidenum">
              <a:rPr lang="en-US" smtClean="0"/>
              <a:pPr/>
              <a:t>46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Open and enclosed compressors on left.  Drying and metering stations on right</a:t>
            </a:r>
            <a:r>
              <a:rPr lang="en-US" baseline="0" dirty="0" smtClean="0"/>
              <a:t> (bottom right is an older drying station at the Leidy Storage field in Clinton county).  Landowners can (should) eliminate these structures from a ROW agreement and negotiate them in a separate contract.</a:t>
            </a:r>
          </a:p>
          <a:p>
            <a:endParaRPr lang="en-US" baseline="0" dirty="0" smtClean="0"/>
          </a:p>
          <a:p>
            <a:r>
              <a:rPr lang="en-US" baseline="0" dirty="0" smtClean="0"/>
              <a:t>Ask the audience to think about how these structures can be fenced, landscaped, enclosed, painted in earth tones, etc to reduce their visual impact?  What about sound mitigation? Are there air quality concerns with these facilities? What are they?</a:t>
            </a:r>
            <a:endParaRPr lang="en-US" dirty="0"/>
          </a:p>
        </p:txBody>
      </p:sp>
      <p:sp>
        <p:nvSpPr>
          <p:cNvPr id="4" name="Slide Number Placeholder 3"/>
          <p:cNvSpPr>
            <a:spLocks noGrp="1"/>
          </p:cNvSpPr>
          <p:nvPr>
            <p:ph type="sldNum" sz="quarter" idx="10"/>
          </p:nvPr>
        </p:nvSpPr>
        <p:spPr/>
        <p:txBody>
          <a:bodyPr/>
          <a:lstStyle/>
          <a:p>
            <a:pPr>
              <a:defRPr/>
            </a:pPr>
            <a:fld id="{931C59D8-E2EA-4C44-9110-7F1C9A7CCCE5}" type="slidenum">
              <a:rPr lang="en-US" smtClean="0"/>
              <a:pPr>
                <a:defRPr/>
              </a:pPr>
              <a:t>48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532625F-2667-4F25-90A5-55E80A77F6C1}" type="slidenum">
              <a:rPr lang="en-US"/>
              <a:pPr/>
              <a:t>50</a:t>
            </a:fld>
            <a:endParaRPr lang="en-US"/>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p:txBody>
          <a:bodyPr/>
          <a:lstStyle/>
          <a:p>
            <a:r>
              <a:rPr lang="en-US"/>
              <a:t>Boom vs Bust – manage short term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FF3BDD6-D9D0-448B-B70E-931A5508B6DF}" type="slidenum">
              <a:rPr lang="en-US" smtClean="0"/>
              <a:pPr/>
              <a:t>51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a:noFill/>
          <a:ln/>
        </p:spPr>
        <p:txBody>
          <a:bodyPr/>
          <a:lstStyle/>
          <a:p>
            <a:r>
              <a:rPr lang="en-US" smtClean="0"/>
              <a:t>Research literature based upon energy boomtowns in the west during the 1970s and 1980s</a:t>
            </a:r>
          </a:p>
          <a:p>
            <a:endParaRPr lang="en-US" smtClean="0"/>
          </a:p>
          <a:p>
            <a:endParaRPr lang="en-US" smtClean="0"/>
          </a:p>
        </p:txBody>
      </p:sp>
      <p:sp>
        <p:nvSpPr>
          <p:cNvPr id="82948" name="Slide Number Placeholder 3"/>
          <p:cNvSpPr>
            <a:spLocks noGrp="1"/>
          </p:cNvSpPr>
          <p:nvPr>
            <p:ph type="sldNum" sz="quarter" idx="5"/>
          </p:nvPr>
        </p:nvSpPr>
        <p:spPr>
          <a:noFill/>
        </p:spPr>
        <p:txBody>
          <a:bodyPr/>
          <a:lstStyle/>
          <a:p>
            <a:fld id="{6DFCDFEB-35B5-4202-BA0E-EB3C0F927632}" type="slidenum">
              <a:rPr lang="en-US" smtClean="0"/>
              <a:pPr/>
              <a:t>6</a:t>
            </a:fld>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One of the ways that communities and groups are responding</a:t>
            </a:r>
            <a:r>
              <a:rPr lang="en-US" baseline="0" dirty="0" smtClean="0"/>
              <a:t> is to communicate, cooperate, and work collectively and proactively across the community – rather than it being done piecemeal and without any coordination.</a:t>
            </a:r>
          </a:p>
          <a:p>
            <a:endParaRPr lang="en-US" baseline="0" dirty="0" smtClean="0"/>
          </a:p>
          <a:p>
            <a:r>
              <a:rPr lang="en-US" baseline="0" dirty="0" smtClean="0"/>
              <a:t>Some communities have created local task forces that bring together the varied and diverse groups potentially being affected by gas development, so they can work together- local government officials, business community, landowners, human service providers, local schools, workforce training providers, and others.</a:t>
            </a:r>
            <a:endParaRPr lang="en-US" dirty="0" smtClean="0"/>
          </a:p>
          <a:p>
            <a:endParaRPr lang="en-US" dirty="0"/>
          </a:p>
        </p:txBody>
      </p:sp>
      <p:sp>
        <p:nvSpPr>
          <p:cNvPr id="4" name="Slide Number Placeholder 3"/>
          <p:cNvSpPr>
            <a:spLocks noGrp="1"/>
          </p:cNvSpPr>
          <p:nvPr>
            <p:ph type="sldNum" sz="quarter" idx="10"/>
          </p:nvPr>
        </p:nvSpPr>
        <p:spPr/>
        <p:txBody>
          <a:bodyPr/>
          <a:lstStyle/>
          <a:p>
            <a:fld id="{5FF3BDD6-D9D0-448B-B70E-931A5508B6DF}" type="slidenum">
              <a:rPr lang="en-US" smtClean="0"/>
              <a:pPr/>
              <a:t>52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FF3BDD6-D9D0-448B-B70E-931A5508B6DF}" type="slidenum">
              <a:rPr lang="en-US" smtClean="0"/>
              <a:pPr/>
              <a:t>8</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a:t>
            </a:r>
            <a:r>
              <a:rPr lang="en-US" baseline="0" dirty="0" smtClean="0"/>
              <a:t> is our experience in PA…..may be different elsewhere, but a basis for learning.</a:t>
            </a:r>
            <a:endParaRPr lang="en-US" dirty="0"/>
          </a:p>
        </p:txBody>
      </p:sp>
      <p:sp>
        <p:nvSpPr>
          <p:cNvPr id="4" name="Slide Number Placeholder 3"/>
          <p:cNvSpPr>
            <a:spLocks noGrp="1"/>
          </p:cNvSpPr>
          <p:nvPr>
            <p:ph type="sldNum" sz="quarter" idx="10"/>
          </p:nvPr>
        </p:nvSpPr>
        <p:spPr/>
        <p:txBody>
          <a:bodyPr/>
          <a:lstStyle/>
          <a:p>
            <a:fld id="{58E5B599-59DE-492B-8DD7-05F92F69C486}" type="slidenum">
              <a:rPr lang="en-US" smtClean="0"/>
              <a:pPr/>
              <a:t>10</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8E5B599-59DE-492B-8DD7-05F92F69C486}" type="slidenum">
              <a:rPr lang="en-US" smtClean="0"/>
              <a:pPr/>
              <a:t>11</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Photo</a:t>
            </a:r>
            <a:r>
              <a:rPr lang="en-US" baseline="0" dirty="0" smtClean="0"/>
              <a:t> of a restored pipeline ROW. The same site in progress in upper right.</a:t>
            </a:r>
            <a:endParaRPr lang="en-US" dirty="0"/>
          </a:p>
        </p:txBody>
      </p:sp>
      <p:sp>
        <p:nvSpPr>
          <p:cNvPr id="4" name="Slide Number Placeholder 3"/>
          <p:cNvSpPr>
            <a:spLocks noGrp="1"/>
          </p:cNvSpPr>
          <p:nvPr>
            <p:ph type="sldNum" sz="quarter" idx="10"/>
          </p:nvPr>
        </p:nvSpPr>
        <p:spPr/>
        <p:txBody>
          <a:bodyPr/>
          <a:lstStyle/>
          <a:p>
            <a:pPr>
              <a:defRPr/>
            </a:pPr>
            <a:fld id="{931C59D8-E2EA-4C44-9110-7F1C9A7CCCE5}" type="slidenum">
              <a:rPr lang="en-US" smtClean="0"/>
              <a:pPr>
                <a:defRPr/>
              </a:pPr>
              <a:t>16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1178443-3FD2-467A-9409-CA846E529414}" type="slidenum">
              <a:rPr lang="en-US" smtClean="0"/>
              <a:pPr/>
              <a:t>21</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p:spPr>
      </p:sp>
      <p:sp>
        <p:nvSpPr>
          <p:cNvPr id="67587" name="Notes Placeholder 2"/>
          <p:cNvSpPr>
            <a:spLocks noGrp="1"/>
          </p:cNvSpPr>
          <p:nvPr>
            <p:ph type="body" idx="1"/>
          </p:nvPr>
        </p:nvSpPr>
        <p:spPr bwMode="auto">
          <a:noFill/>
        </p:spPr>
        <p:txBody>
          <a:bodyPr/>
          <a:lstStyle/>
          <a:p>
            <a:endParaRPr lang="en-US" dirty="0" smtClean="0"/>
          </a:p>
        </p:txBody>
      </p:sp>
      <p:sp>
        <p:nvSpPr>
          <p:cNvPr id="67588" name="Slide Number Placeholder 3"/>
          <p:cNvSpPr>
            <a:spLocks noGrp="1"/>
          </p:cNvSpPr>
          <p:nvPr>
            <p:ph type="sldNum" sz="quarter" idx="5"/>
          </p:nvPr>
        </p:nvSpPr>
        <p:spPr bwMode="auto">
          <a:noFill/>
          <a:ln>
            <a:miter lim="800000"/>
            <a:headEnd/>
            <a:tailEnd/>
          </a:ln>
        </p:spPr>
        <p:txBody>
          <a:bodyPr/>
          <a:lstStyle/>
          <a:p>
            <a:fld id="{0B886C4E-E54F-43AE-98F2-A6F5F68E607C}" type="slidenum">
              <a:rPr lang="en-US" smtClean="0">
                <a:latin typeface="Calibri" pitchFamily="34" charset="0"/>
              </a:rPr>
              <a:pPr/>
              <a:t>22</a:t>
            </a:fld>
            <a:endParaRPr lang="en-US" dirty="0" smtClean="0">
              <a:latin typeface="Calibri"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When thinking about the economic and employment impact of natural gas, its vital to keep in mind the varying labor needs throughout</a:t>
            </a:r>
            <a:r>
              <a:rPr lang="en-US" baseline="0" dirty="0" smtClean="0"/>
              <a:t> the phases of natural gas production.</a:t>
            </a:r>
          </a:p>
          <a:p>
            <a:endParaRPr lang="en-US" baseline="0" dirty="0" smtClean="0"/>
          </a:p>
          <a:p>
            <a:r>
              <a:rPr lang="en-US" baseline="0" dirty="0" smtClean="0"/>
              <a:t>There are three distinct phases, which very different labor requirements:</a:t>
            </a:r>
            <a:endParaRPr lang="en-US" dirty="0"/>
          </a:p>
        </p:txBody>
      </p:sp>
      <p:sp>
        <p:nvSpPr>
          <p:cNvPr id="4" name="Slide Number Placeholder 3"/>
          <p:cNvSpPr>
            <a:spLocks noGrp="1"/>
          </p:cNvSpPr>
          <p:nvPr>
            <p:ph type="sldNum" sz="quarter" idx="10"/>
          </p:nvPr>
        </p:nvSpPr>
        <p:spPr/>
        <p:txBody>
          <a:bodyPr/>
          <a:lstStyle/>
          <a:p>
            <a:fld id="{5FF3BDD6-D9D0-448B-B70E-931A5508B6DF}" type="slidenum">
              <a:rPr lang="en-US" smtClean="0"/>
              <a:pPr/>
              <a:t>24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CDEADF0-89A1-4BD3-ACCB-E4665C60D59D}" type="datetimeFigureOut">
              <a:rPr lang="en-US" smtClean="0"/>
              <a:pPr/>
              <a:t>11/29/2012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496508-8980-4AC7-AB99-CFF81EDDFA82}" type="slidenum">
              <a:rPr lang="en-US" smtClean="0"/>
              <a:pPr/>
              <a:t>‹Nº›</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CDEADF0-89A1-4BD3-ACCB-E4665C60D59D}" type="datetimeFigureOut">
              <a:rPr lang="en-US" smtClean="0"/>
              <a:pPr/>
              <a:t>11/29/2012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496508-8980-4AC7-AB99-CFF81EDDFA82}" type="slidenum">
              <a:rPr lang="en-US" smtClean="0"/>
              <a:pPr/>
              <a:t>‹Nº›</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CDEADF0-89A1-4BD3-ACCB-E4665C60D59D}" type="datetimeFigureOut">
              <a:rPr lang="en-US" smtClean="0"/>
              <a:pPr/>
              <a:t>11/29/2012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496508-8980-4AC7-AB99-CFF81EDDFA82}" type="slidenum">
              <a:rPr lang="en-US" smtClean="0"/>
              <a:pPr/>
              <a:t>‹Nº›</a:t>
            </a:fld>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Only w/ Bottom Bar">
    <p:spTree>
      <p:nvGrpSpPr>
        <p:cNvPr id="1" name=""/>
        <p:cNvGrpSpPr/>
        <p:nvPr/>
      </p:nvGrpSpPr>
      <p:grpSpPr>
        <a:xfrm>
          <a:off x="0" y="0"/>
          <a:ext cx="0" cy="0"/>
          <a:chOff x="0" y="0"/>
          <a:chExt cx="0" cy="0"/>
        </a:xfrm>
      </p:grpSpPr>
      <p:sp>
        <p:nvSpPr>
          <p:cNvPr id="3" name="Title 1"/>
          <p:cNvSpPr txBox="1">
            <a:spLocks/>
          </p:cNvSpPr>
          <p:nvPr userDrawn="1"/>
        </p:nvSpPr>
        <p:spPr bwMode="auto">
          <a:xfrm>
            <a:off x="646113" y="357188"/>
            <a:ext cx="8035925" cy="731837"/>
          </a:xfrm>
          <a:prstGeom prst="rect">
            <a:avLst/>
          </a:prstGeom>
          <a:noFill/>
          <a:ln>
            <a:noFill/>
          </a:ln>
          <a:extLst>
            <a:ext uri="{909E8E84-426E-40DD-AFC4-6F175D3DCCD1}"/>
            <a:ext uri="{91240B29-F687-4F45-9708-019B960494DF}"/>
          </a:extLst>
        </p:spPr>
        <p:txBody>
          <a:bodyPr lIns="0" rIns="0" anchor="ctr"/>
          <a:lstStyle>
            <a:lvl1pPr algn="l">
              <a:defRPr/>
            </a:lvl1pPr>
          </a:lstStyle>
          <a:p>
            <a:pPr>
              <a:defRPr/>
            </a:pPr>
            <a:endParaRPr lang="en-US" sz="4400" dirty="0">
              <a:latin typeface="+mj-lt"/>
              <a:ea typeface="+mj-ea"/>
              <a:cs typeface="+mj-cs"/>
            </a:endParaRPr>
          </a:p>
        </p:txBody>
      </p:sp>
      <p:pic>
        <p:nvPicPr>
          <p:cNvPr id="4" name="Picture 7" descr="Head&amp;FootArt.jpg"/>
          <p:cNvPicPr>
            <a:picLocks noChangeAspect="1"/>
          </p:cNvPicPr>
          <p:nvPr userDrawn="1"/>
        </p:nvPicPr>
        <p:blipFill>
          <a:blip r:embed="rId2" cstate="print"/>
          <a:srcRect/>
          <a:stretch>
            <a:fillRect/>
          </a:stretch>
        </p:blipFill>
        <p:spPr bwMode="auto">
          <a:xfrm>
            <a:off x="0" y="6229350"/>
            <a:ext cx="9144000" cy="628650"/>
          </a:xfrm>
          <a:prstGeom prst="rect">
            <a:avLst/>
          </a:prstGeom>
          <a:noFill/>
          <a:ln w="9525">
            <a:noFill/>
            <a:miter lim="800000"/>
            <a:headEnd/>
            <a:tailEnd/>
          </a:ln>
        </p:spPr>
      </p:pic>
      <p:sp>
        <p:nvSpPr>
          <p:cNvPr id="5" name="Title 1"/>
          <p:cNvSpPr>
            <a:spLocks noGrp="1"/>
          </p:cNvSpPr>
          <p:nvPr>
            <p:ph type="title"/>
          </p:nvPr>
        </p:nvSpPr>
        <p:spPr>
          <a:xfrm>
            <a:off x="645546" y="356600"/>
            <a:ext cx="8151004" cy="731838"/>
          </a:xfrm>
        </p:spPr>
        <p:txBody>
          <a:bodyPr lIns="0" rIns="0"/>
          <a:lstStyle>
            <a:lvl1pPr algn="l">
              <a:defRPr/>
            </a:lvl1pPr>
          </a:lstStyle>
          <a:p>
            <a:r>
              <a:rPr lang="en-US" smtClean="0"/>
              <a:t>Click to edit Master title style</a:t>
            </a:r>
            <a:endParaRPr lang="en-US" dirty="0"/>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w/ Bottom Bar">
    <p:spTree>
      <p:nvGrpSpPr>
        <p:cNvPr id="1" name=""/>
        <p:cNvGrpSpPr/>
        <p:nvPr/>
      </p:nvGrpSpPr>
      <p:grpSpPr>
        <a:xfrm>
          <a:off x="0" y="0"/>
          <a:ext cx="0" cy="0"/>
          <a:chOff x="0" y="0"/>
          <a:chExt cx="0" cy="0"/>
        </a:xfrm>
      </p:grpSpPr>
      <p:pic>
        <p:nvPicPr>
          <p:cNvPr id="6" name="Picture 6" descr="Head&amp;FootArt.jpg"/>
          <p:cNvPicPr>
            <a:picLocks noChangeAspect="1"/>
          </p:cNvPicPr>
          <p:nvPr userDrawn="1"/>
        </p:nvPicPr>
        <p:blipFill>
          <a:blip r:embed="rId2" cstate="print"/>
          <a:srcRect/>
          <a:stretch>
            <a:fillRect/>
          </a:stretch>
        </p:blipFill>
        <p:spPr bwMode="auto">
          <a:xfrm>
            <a:off x="0" y="6229350"/>
            <a:ext cx="9144000" cy="628650"/>
          </a:xfrm>
          <a:prstGeom prst="rect">
            <a:avLst/>
          </a:prstGeom>
          <a:noFill/>
          <a:ln w="9525">
            <a:noFill/>
            <a:miter lim="800000"/>
            <a:headEnd/>
            <a:tailEnd/>
          </a:ln>
        </p:spPr>
      </p:pic>
      <p:sp>
        <p:nvSpPr>
          <p:cNvPr id="4" name="Title 1"/>
          <p:cNvSpPr>
            <a:spLocks noGrp="1"/>
          </p:cNvSpPr>
          <p:nvPr>
            <p:ph type="title"/>
          </p:nvPr>
        </p:nvSpPr>
        <p:spPr>
          <a:xfrm>
            <a:off x="656214" y="353568"/>
            <a:ext cx="8077830" cy="731838"/>
          </a:xfrm>
        </p:spPr>
        <p:txBody>
          <a:bodyPr lIns="0" tIns="0" rIns="0" bIns="0"/>
          <a:lstStyle>
            <a:lvl1pPr algn="l">
              <a:defRPr/>
            </a:lvl1pPr>
          </a:lstStyle>
          <a:p>
            <a:r>
              <a:rPr lang="en-US" smtClean="0"/>
              <a:t>Click to edit Master title style</a:t>
            </a:r>
            <a:endParaRPr lang="en-US" dirty="0"/>
          </a:p>
        </p:txBody>
      </p:sp>
      <p:sp>
        <p:nvSpPr>
          <p:cNvPr id="5" name="Content Placeholder 2"/>
          <p:cNvSpPr>
            <a:spLocks noGrp="1"/>
          </p:cNvSpPr>
          <p:nvPr>
            <p:ph idx="1"/>
          </p:nvPr>
        </p:nvSpPr>
        <p:spPr>
          <a:xfrm>
            <a:off x="654690" y="1115568"/>
            <a:ext cx="8077830" cy="47137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pic>
        <p:nvPicPr>
          <p:cNvPr id="4" name="Picture 3" descr="top.png"/>
          <p:cNvPicPr>
            <a:picLocks noChangeAspect="1"/>
          </p:cNvPicPr>
          <p:nvPr userDrawn="1"/>
        </p:nvPicPr>
        <p:blipFill>
          <a:blip r:embed="rId2" cstate="print"/>
          <a:srcRect/>
          <a:stretch>
            <a:fillRect/>
          </a:stretch>
        </p:blipFill>
        <p:spPr bwMode="auto">
          <a:xfrm>
            <a:off x="0" y="-25400"/>
            <a:ext cx="9144000" cy="6858000"/>
          </a:xfrm>
          <a:prstGeom prst="rect">
            <a:avLst/>
          </a:prstGeom>
          <a:noFill/>
          <a:ln w="9525">
            <a:noFill/>
            <a:miter lim="800000"/>
            <a:headEnd/>
            <a:tailEnd/>
          </a:ln>
        </p:spPr>
      </p:pic>
      <p:sp>
        <p:nvSpPr>
          <p:cNvPr id="2" name="Title 1"/>
          <p:cNvSpPr>
            <a:spLocks noGrp="1"/>
          </p:cNvSpPr>
          <p:nvPr>
            <p:ph type="title"/>
          </p:nvPr>
        </p:nvSpPr>
        <p:spPr/>
        <p:txBody>
          <a:bodyPr/>
          <a:lstStyle>
            <a:lvl1pPr>
              <a:defRPr>
                <a:solidFill>
                  <a:schemeClr val="tx1"/>
                </a:solidFill>
                <a:latin typeface="+mn-lt"/>
              </a:defRPr>
            </a:lvl1pPr>
          </a:lstStyle>
          <a:p>
            <a:r>
              <a:rPr lang="en-US" dirty="0" smtClean="0"/>
              <a:t>Click to edit Master title style</a:t>
            </a:r>
            <a:endParaRPr lang="en-US" dirty="0"/>
          </a:p>
        </p:txBody>
      </p:sp>
      <p:sp>
        <p:nvSpPr>
          <p:cNvPr id="5" name="Content Placeholder 2"/>
          <p:cNvSpPr>
            <a:spLocks noGrp="1"/>
          </p:cNvSpPr>
          <p:nvPr>
            <p:ph idx="1"/>
          </p:nvPr>
        </p:nvSpPr>
        <p:spPr>
          <a:xfrm>
            <a:off x="738832" y="914400"/>
            <a:ext cx="7710460" cy="484482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pic>
        <p:nvPicPr>
          <p:cNvPr id="6" name="Picture 5" descr="full_shale-fade.png"/>
          <p:cNvPicPr>
            <a:picLocks noChangeAspect="1"/>
          </p:cNvPicPr>
          <p:nvPr/>
        </p:nvPicPr>
        <p:blipFill>
          <a:blip r:embed="rId2" cstate="email">
            <a:alphaModFix amt="50000"/>
          </a:blip>
          <a:stretch>
            <a:fillRect/>
          </a:stretch>
        </p:blipFill>
        <p:spPr>
          <a:xfrm>
            <a:off x="0" y="0"/>
            <a:ext cx="9144000" cy="6858000"/>
          </a:xfrm>
          <a:prstGeom prst="rect">
            <a:avLst/>
          </a:prstGeom>
        </p:spPr>
      </p:pic>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600200"/>
            <a:ext cx="8229600" cy="4530725"/>
          </a:xfrm>
        </p:spPr>
        <p:txBody>
          <a:bodyPr/>
          <a:lstStyle/>
          <a:p>
            <a:endParaRPr lang="en-US"/>
          </a:p>
        </p:txBody>
      </p:sp>
      <p:sp>
        <p:nvSpPr>
          <p:cNvPr id="4" name="Date Placeholder 3"/>
          <p:cNvSpPr>
            <a:spLocks noGrp="1"/>
          </p:cNvSpPr>
          <p:nvPr>
            <p:ph type="dt" sz="half" idx="10"/>
          </p:nvPr>
        </p:nvSpPr>
        <p:spPr>
          <a:xfrm>
            <a:off x="457200" y="6248400"/>
            <a:ext cx="2133600" cy="457200"/>
          </a:xfrm>
        </p:spPr>
        <p:txBody>
          <a:bodyPr/>
          <a:lstStyle>
            <a:lvl1pPr>
              <a:defRPr/>
            </a:lvl1pPr>
          </a:lstStyle>
          <a:p>
            <a:endParaRPr lang="en-US"/>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6553200" y="6248400"/>
            <a:ext cx="2133600" cy="457200"/>
          </a:xfrm>
        </p:spPr>
        <p:txBody>
          <a:bodyPr/>
          <a:lstStyle>
            <a:lvl1pPr>
              <a:defRPr/>
            </a:lvl1pPr>
          </a:lstStyle>
          <a:p>
            <a:fld id="{96756DEB-7518-41D8-8560-EA7D93FDFAF1}" type="slidenum">
              <a:rPr lang="en-US"/>
              <a:pPr/>
              <a:t>‹Nº›</a:t>
            </a:fld>
            <a:endParaRPr 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CDEADF0-89A1-4BD3-ACCB-E4665C60D59D}" type="datetimeFigureOut">
              <a:rPr lang="en-US" smtClean="0"/>
              <a:pPr/>
              <a:t>11/29/2012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496508-8980-4AC7-AB99-CFF81EDDFA82}" type="slidenum">
              <a:rPr lang="en-US" smtClean="0"/>
              <a:pPr/>
              <a:t>‹Nº›</a:t>
            </a:fld>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CDEADF0-89A1-4BD3-ACCB-E4665C60D59D}" type="datetimeFigureOut">
              <a:rPr lang="en-US" smtClean="0"/>
              <a:pPr/>
              <a:t>11/29/2012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496508-8980-4AC7-AB99-CFF81EDDFA82}" type="slidenum">
              <a:rPr lang="en-US" smtClean="0"/>
              <a:pPr/>
              <a:t>‹Nº›</a:t>
            </a:fld>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CDEADF0-89A1-4BD3-ACCB-E4665C60D59D}" type="datetimeFigureOut">
              <a:rPr lang="en-US" smtClean="0"/>
              <a:pPr/>
              <a:t>11/29/2012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496508-8980-4AC7-AB99-CFF81EDDFA82}" type="slidenum">
              <a:rPr lang="en-US" smtClean="0"/>
              <a:pPr/>
              <a:t>‹Nº›</a:t>
            </a:fld>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CDEADF0-89A1-4BD3-ACCB-E4665C60D59D}" type="datetimeFigureOut">
              <a:rPr lang="en-US" smtClean="0"/>
              <a:pPr/>
              <a:t>11/29/2012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8496508-8980-4AC7-AB99-CFF81EDDFA82}" type="slidenum">
              <a:rPr lang="en-US" smtClean="0"/>
              <a:pPr/>
              <a:t>‹Nº›</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CDEADF0-89A1-4BD3-ACCB-E4665C60D59D}" type="datetimeFigureOut">
              <a:rPr lang="en-US" smtClean="0"/>
              <a:pPr/>
              <a:t>11/29/2012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8496508-8980-4AC7-AB99-CFF81EDDFA82}" type="slidenum">
              <a:rPr lang="en-US" smtClean="0"/>
              <a:pPr/>
              <a:t>‹Nº›</a:t>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DEADF0-89A1-4BD3-ACCB-E4665C60D59D}" type="datetimeFigureOut">
              <a:rPr lang="en-US" smtClean="0"/>
              <a:pPr/>
              <a:t>11/29/2012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8496508-8980-4AC7-AB99-CFF81EDDFA82}" type="slidenum">
              <a:rPr lang="en-US" smtClean="0"/>
              <a:pPr/>
              <a:t>‹Nº›</a:t>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CDEADF0-89A1-4BD3-ACCB-E4665C60D59D}" type="datetimeFigureOut">
              <a:rPr lang="en-US" smtClean="0"/>
              <a:pPr/>
              <a:t>11/29/2012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496508-8980-4AC7-AB99-CFF81EDDFA82}" type="slidenum">
              <a:rPr lang="en-US" smtClean="0"/>
              <a:pPr/>
              <a:t>‹Nº›</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CDEADF0-89A1-4BD3-ACCB-E4665C60D59D}" type="datetimeFigureOut">
              <a:rPr lang="en-US" smtClean="0"/>
              <a:pPr/>
              <a:t>11/29/2012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496508-8980-4AC7-AB99-CFF81EDDFA82}" type="slidenum">
              <a:rPr lang="en-US" smtClean="0"/>
              <a:pPr/>
              <a:t>‹Nº›</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DEADF0-89A1-4BD3-ACCB-E4665C60D59D}" type="datetimeFigureOut">
              <a:rPr lang="en-US" smtClean="0"/>
              <a:pPr/>
              <a:t>11/29/2012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496508-8980-4AC7-AB99-CFF81EDDFA82}"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chart" Target="../charts/chart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hyperlink" Target="http://www.msetc.org/" TargetMode="External"/><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eidmarcellus.org/marcellus-shale/natural-gas-gives-back-big-way/9408/attachment/cabot-matchfund/" TargetMode="Externa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30.png"/><Relationship Id="rId4" Type="http://schemas.openxmlformats.org/officeDocument/2006/relationships/image" Target="../media/image29.png"/></Relationships>
</file>

<file path=ppt/slides/_rels/slide3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hyperlink" Target="mailto:JBLaughner@psu.edu" TargetMode="External"/><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3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2.xml"/><Relationship Id="rId4" Type="http://schemas.openxmlformats.org/officeDocument/2006/relationships/image" Target="../media/image45.jpeg"/></Relationships>
</file>

<file path=ppt/slides/_rels/slide4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49.jpeg"/></Relationships>
</file>

<file path=ppt/slides/_rels/slide4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2.xml"/><Relationship Id="rId5" Type="http://schemas.openxmlformats.org/officeDocument/2006/relationships/image" Target="../media/image60.jpeg"/><Relationship Id="rId4" Type="http://schemas.openxmlformats.org/officeDocument/2006/relationships/image" Target="../media/image59.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srcRect/>
          <a:stretch>
            <a:fillRect/>
          </a:stretch>
        </p:blipFill>
        <p:spPr bwMode="auto">
          <a:xfrm>
            <a:off x="0" y="0"/>
            <a:ext cx="9144000" cy="6248400"/>
          </a:xfrm>
          <a:prstGeom prst="rect">
            <a:avLst/>
          </a:prstGeom>
          <a:noFill/>
          <a:ln w="9525">
            <a:noFill/>
            <a:miter lim="800000"/>
            <a:headEnd/>
            <a:tailEnd/>
          </a:ln>
        </p:spPr>
      </p:pic>
      <p:sp>
        <p:nvSpPr>
          <p:cNvPr id="2" name="Title 1"/>
          <p:cNvSpPr>
            <a:spLocks noGrp="1"/>
          </p:cNvSpPr>
          <p:nvPr>
            <p:ph type="title"/>
          </p:nvPr>
        </p:nvSpPr>
        <p:spPr>
          <a:xfrm>
            <a:off x="0" y="457200"/>
            <a:ext cx="9144000" cy="4267200"/>
          </a:xfrm>
          <a:extLst>
            <a:ext uri="{909E8E84-426E-40DD-AFC4-6F175D3DCCD1}"/>
            <a:ext uri="{91240B29-F687-4F45-9708-019B960494DF}"/>
          </a:extLst>
        </p:spPr>
        <p:txBody>
          <a:bodyPr>
            <a:normAutofit fontScale="90000"/>
          </a:bodyPr>
          <a:lstStyle/>
          <a:p>
            <a:pPr algn="ctr">
              <a:defRPr/>
            </a:pPr>
            <a:r>
              <a:rPr lang="en-US" b="1" dirty="0" smtClean="0">
                <a:ln>
                  <a:solidFill>
                    <a:schemeClr val="tx1"/>
                  </a:solidFill>
                </a:ln>
                <a:solidFill>
                  <a:schemeClr val="accent3">
                    <a:lumMod val="50000"/>
                  </a:schemeClr>
                </a:solidFill>
                <a:effectLst>
                  <a:outerShdw blurRad="38100" dist="38100" dir="2700000" algn="tl">
                    <a:srgbClr val="000000">
                      <a:alpha val="43137"/>
                    </a:srgbClr>
                  </a:outerShdw>
                </a:effectLst>
                <a:latin typeface="Arial Rounded MT Bold" pitchFamily="34" charset="0"/>
              </a:rPr>
              <a:t> </a:t>
            </a:r>
            <a:r>
              <a:rPr lang="en-US" sz="5300" b="1" dirty="0" smtClean="0">
                <a:ln>
                  <a:solidFill>
                    <a:schemeClr val="tx1"/>
                  </a:solidFill>
                </a:ln>
                <a:solidFill>
                  <a:schemeClr val="accent3">
                    <a:lumMod val="50000"/>
                  </a:schemeClr>
                </a:solidFill>
                <a:effectLst>
                  <a:outerShdw blurRad="38100" dist="38100" dir="2700000" algn="tl">
                    <a:srgbClr val="000000">
                      <a:alpha val="43137"/>
                    </a:srgbClr>
                  </a:outerShdw>
                </a:effectLst>
                <a:latin typeface="Arial Rounded MT Bold" pitchFamily="34" charset="0"/>
              </a:rPr>
              <a:t/>
            </a:r>
            <a:br>
              <a:rPr lang="en-US" sz="5300" b="1" dirty="0" smtClean="0">
                <a:ln>
                  <a:solidFill>
                    <a:schemeClr val="tx1"/>
                  </a:solidFill>
                </a:ln>
                <a:solidFill>
                  <a:schemeClr val="accent3">
                    <a:lumMod val="50000"/>
                  </a:schemeClr>
                </a:solidFill>
                <a:effectLst>
                  <a:outerShdw blurRad="38100" dist="38100" dir="2700000" algn="tl">
                    <a:srgbClr val="000000">
                      <a:alpha val="43137"/>
                    </a:srgbClr>
                  </a:outerShdw>
                </a:effectLst>
                <a:latin typeface="Arial Rounded MT Bold" pitchFamily="34" charset="0"/>
              </a:rPr>
            </a:br>
            <a:r>
              <a:rPr lang="en-US" sz="5300" b="1" dirty="0" smtClean="0">
                <a:ln>
                  <a:solidFill>
                    <a:schemeClr val="tx1"/>
                  </a:solidFill>
                </a:ln>
                <a:solidFill>
                  <a:schemeClr val="accent3">
                    <a:lumMod val="50000"/>
                  </a:schemeClr>
                </a:solidFill>
                <a:effectLst>
                  <a:outerShdw blurRad="38100" dist="38100" dir="2700000" algn="tl">
                    <a:srgbClr val="000000">
                      <a:alpha val="43137"/>
                    </a:srgbClr>
                  </a:outerShdw>
                </a:effectLst>
                <a:latin typeface="Arial Rounded MT Bold" pitchFamily="34" charset="0"/>
              </a:rPr>
              <a:t> </a:t>
            </a:r>
            <a:br>
              <a:rPr lang="en-US" sz="5300" b="1" dirty="0" smtClean="0">
                <a:ln>
                  <a:solidFill>
                    <a:schemeClr val="tx1"/>
                  </a:solidFill>
                </a:ln>
                <a:solidFill>
                  <a:schemeClr val="accent3">
                    <a:lumMod val="50000"/>
                  </a:schemeClr>
                </a:solidFill>
                <a:effectLst>
                  <a:outerShdw blurRad="38100" dist="38100" dir="2700000" algn="tl">
                    <a:srgbClr val="000000">
                      <a:alpha val="43137"/>
                    </a:srgbClr>
                  </a:outerShdw>
                </a:effectLst>
                <a:latin typeface="Arial Rounded MT Bold" pitchFamily="34" charset="0"/>
              </a:rPr>
            </a:br>
            <a:r>
              <a:rPr lang="en-US" sz="5300" b="1" dirty="0" smtClean="0">
                <a:ln>
                  <a:solidFill>
                    <a:schemeClr val="tx1"/>
                  </a:solidFill>
                </a:ln>
                <a:solidFill>
                  <a:schemeClr val="accent3">
                    <a:lumMod val="50000"/>
                  </a:schemeClr>
                </a:solidFill>
                <a:effectLst>
                  <a:outerShdw blurRad="38100" dist="38100" dir="2700000" algn="tl">
                    <a:srgbClr val="000000">
                      <a:alpha val="43137"/>
                    </a:srgbClr>
                  </a:outerShdw>
                </a:effectLst>
                <a:latin typeface="Arial Rounded MT Bold" pitchFamily="34" charset="0"/>
              </a:rPr>
              <a:t/>
            </a:r>
            <a:br>
              <a:rPr lang="en-US" sz="5300" b="1" dirty="0" smtClean="0">
                <a:ln>
                  <a:solidFill>
                    <a:schemeClr val="tx1"/>
                  </a:solidFill>
                </a:ln>
                <a:solidFill>
                  <a:schemeClr val="accent3">
                    <a:lumMod val="50000"/>
                  </a:schemeClr>
                </a:solidFill>
                <a:effectLst>
                  <a:outerShdw blurRad="38100" dist="38100" dir="2700000" algn="tl">
                    <a:srgbClr val="000000">
                      <a:alpha val="43137"/>
                    </a:srgbClr>
                  </a:outerShdw>
                </a:effectLst>
                <a:latin typeface="Arial Rounded MT Bold" pitchFamily="34" charset="0"/>
              </a:rPr>
            </a:br>
            <a:r>
              <a:rPr lang="en-US" sz="5300" b="1" dirty="0" smtClean="0">
                <a:ln>
                  <a:solidFill>
                    <a:schemeClr val="tx1"/>
                  </a:solidFill>
                </a:ln>
                <a:solidFill>
                  <a:schemeClr val="accent3">
                    <a:lumMod val="50000"/>
                  </a:schemeClr>
                </a:solidFill>
                <a:effectLst>
                  <a:outerShdw blurRad="38100" dist="38100" dir="2700000" algn="tl">
                    <a:srgbClr val="000000">
                      <a:alpha val="43137"/>
                    </a:srgbClr>
                  </a:outerShdw>
                </a:effectLst>
                <a:latin typeface="Arial Rounded MT Bold" pitchFamily="34" charset="0"/>
              </a:rPr>
              <a:t>Natural Gas Development from Shale</a:t>
            </a:r>
            <a:br>
              <a:rPr lang="en-US" sz="5300" b="1" dirty="0" smtClean="0">
                <a:ln>
                  <a:solidFill>
                    <a:schemeClr val="tx1"/>
                  </a:solidFill>
                </a:ln>
                <a:solidFill>
                  <a:schemeClr val="accent3">
                    <a:lumMod val="50000"/>
                  </a:schemeClr>
                </a:solidFill>
                <a:effectLst>
                  <a:outerShdw blurRad="38100" dist="38100" dir="2700000" algn="tl">
                    <a:srgbClr val="000000">
                      <a:alpha val="43137"/>
                    </a:srgbClr>
                  </a:outerShdw>
                </a:effectLst>
                <a:latin typeface="Arial Rounded MT Bold" pitchFamily="34" charset="0"/>
              </a:rPr>
            </a:br>
            <a:r>
              <a:rPr lang="en-US" sz="5300" b="1" dirty="0" smtClean="0">
                <a:ln>
                  <a:solidFill>
                    <a:schemeClr val="tx1"/>
                  </a:solidFill>
                </a:ln>
                <a:solidFill>
                  <a:srgbClr val="FFC000"/>
                </a:solidFill>
                <a:effectLst>
                  <a:outerShdw blurRad="38100" dist="38100" dir="2700000" algn="tl">
                    <a:srgbClr val="000000">
                      <a:alpha val="43137"/>
                    </a:srgbClr>
                  </a:outerShdw>
                </a:effectLst>
                <a:latin typeface="Arial Rounded MT Bold" pitchFamily="34" charset="0"/>
              </a:rPr>
              <a:t/>
            </a:r>
            <a:br>
              <a:rPr lang="en-US" sz="5300" b="1" dirty="0" smtClean="0">
                <a:ln>
                  <a:solidFill>
                    <a:schemeClr val="tx1"/>
                  </a:solidFill>
                </a:ln>
                <a:solidFill>
                  <a:srgbClr val="FFC000"/>
                </a:solidFill>
                <a:effectLst>
                  <a:outerShdw blurRad="38100" dist="38100" dir="2700000" algn="tl">
                    <a:srgbClr val="000000">
                      <a:alpha val="43137"/>
                    </a:srgbClr>
                  </a:outerShdw>
                </a:effectLst>
                <a:latin typeface="Arial Rounded MT Bold" pitchFamily="34" charset="0"/>
              </a:rPr>
            </a:br>
            <a:r>
              <a:rPr lang="en-US" sz="5300" b="1" dirty="0" smtClean="0">
                <a:ln>
                  <a:solidFill>
                    <a:schemeClr val="tx1"/>
                  </a:solidFill>
                </a:ln>
                <a:solidFill>
                  <a:srgbClr val="FFC000"/>
                </a:solidFill>
                <a:effectLst>
                  <a:outerShdw blurRad="38100" dist="38100" dir="2700000" algn="tl">
                    <a:srgbClr val="000000">
                      <a:alpha val="43137"/>
                    </a:srgbClr>
                  </a:outerShdw>
                </a:effectLst>
                <a:latin typeface="Arial Rounded MT Bold" pitchFamily="34" charset="0"/>
              </a:rPr>
              <a:t> Opportunities and Challenges for Communities. </a:t>
            </a:r>
            <a:r>
              <a:rPr lang="en-US" sz="5300" b="1" dirty="0" smtClean="0">
                <a:ln>
                  <a:solidFill>
                    <a:schemeClr val="tx1"/>
                  </a:solidFill>
                </a:ln>
                <a:solidFill>
                  <a:schemeClr val="accent3">
                    <a:lumMod val="50000"/>
                  </a:schemeClr>
                </a:solidFill>
                <a:effectLst>
                  <a:outerShdw blurRad="38100" dist="38100" dir="2700000" algn="tl">
                    <a:srgbClr val="000000">
                      <a:alpha val="43137"/>
                    </a:srgbClr>
                  </a:outerShdw>
                </a:effectLst>
                <a:latin typeface="Arial Rounded MT Bold" pitchFamily="34" charset="0"/>
              </a:rPr>
              <a:t/>
            </a:r>
            <a:br>
              <a:rPr lang="en-US" sz="5300" b="1" dirty="0" smtClean="0">
                <a:ln>
                  <a:solidFill>
                    <a:schemeClr val="tx1"/>
                  </a:solidFill>
                </a:ln>
                <a:solidFill>
                  <a:schemeClr val="accent3">
                    <a:lumMod val="50000"/>
                  </a:schemeClr>
                </a:solidFill>
                <a:effectLst>
                  <a:outerShdw blurRad="38100" dist="38100" dir="2700000" algn="tl">
                    <a:srgbClr val="000000">
                      <a:alpha val="43137"/>
                    </a:srgbClr>
                  </a:outerShdw>
                </a:effectLst>
                <a:latin typeface="Arial Rounded MT Bold" pitchFamily="34" charset="0"/>
              </a:rPr>
            </a:br>
            <a:r>
              <a:rPr lang="en-US" b="1" dirty="0" smtClean="0">
                <a:ln>
                  <a:solidFill>
                    <a:schemeClr val="tx1"/>
                  </a:solidFill>
                </a:ln>
                <a:solidFill>
                  <a:schemeClr val="accent3">
                    <a:lumMod val="50000"/>
                  </a:schemeClr>
                </a:solidFill>
                <a:effectLst>
                  <a:outerShdw blurRad="38100" dist="38100" dir="2700000" algn="tl">
                    <a:srgbClr val="000000">
                      <a:alpha val="43137"/>
                    </a:srgbClr>
                  </a:outerShdw>
                </a:effectLst>
                <a:latin typeface="Arial Rounded MT Bold" pitchFamily="34" charset="0"/>
              </a:rPr>
              <a:t/>
            </a:r>
            <a:br>
              <a:rPr lang="en-US" b="1" dirty="0" smtClean="0">
                <a:ln>
                  <a:solidFill>
                    <a:schemeClr val="tx1"/>
                  </a:solidFill>
                </a:ln>
                <a:solidFill>
                  <a:schemeClr val="accent3">
                    <a:lumMod val="50000"/>
                  </a:schemeClr>
                </a:solidFill>
                <a:effectLst>
                  <a:outerShdw blurRad="38100" dist="38100" dir="2700000" algn="tl">
                    <a:srgbClr val="000000">
                      <a:alpha val="43137"/>
                    </a:srgbClr>
                  </a:outerShdw>
                </a:effectLst>
                <a:latin typeface="Arial Rounded MT Bold" pitchFamily="34" charset="0"/>
              </a:rPr>
            </a:br>
            <a:r>
              <a:rPr lang="en-US" b="1" dirty="0" smtClean="0">
                <a:ln>
                  <a:solidFill>
                    <a:schemeClr val="tx1"/>
                  </a:solidFill>
                </a:ln>
                <a:solidFill>
                  <a:schemeClr val="accent3">
                    <a:lumMod val="50000"/>
                  </a:schemeClr>
                </a:solidFill>
                <a:effectLst>
                  <a:outerShdw blurRad="38100" dist="38100" dir="2700000" algn="tl">
                    <a:srgbClr val="000000">
                      <a:alpha val="43137"/>
                    </a:srgbClr>
                  </a:outerShdw>
                </a:effectLst>
                <a:latin typeface="Arial Rounded MT Bold" pitchFamily="34" charset="0"/>
              </a:rPr>
              <a:t/>
            </a:r>
            <a:br>
              <a:rPr lang="en-US" b="1" dirty="0" smtClean="0">
                <a:ln>
                  <a:solidFill>
                    <a:schemeClr val="tx1"/>
                  </a:solidFill>
                </a:ln>
                <a:solidFill>
                  <a:schemeClr val="accent3">
                    <a:lumMod val="50000"/>
                  </a:schemeClr>
                </a:solidFill>
                <a:effectLst>
                  <a:outerShdw blurRad="38100" dist="38100" dir="2700000" algn="tl">
                    <a:srgbClr val="000000">
                      <a:alpha val="43137"/>
                    </a:srgbClr>
                  </a:outerShdw>
                </a:effectLst>
                <a:latin typeface="Arial Rounded MT Bold" pitchFamily="34" charset="0"/>
              </a:rPr>
            </a:br>
            <a:endParaRPr lang="en-US" dirty="0"/>
          </a:p>
        </p:txBody>
      </p:sp>
      <p:sp>
        <p:nvSpPr>
          <p:cNvPr id="17412" name="TextBox 3"/>
          <p:cNvSpPr txBox="1">
            <a:spLocks noChangeArrowheads="1"/>
          </p:cNvSpPr>
          <p:nvPr/>
        </p:nvSpPr>
        <p:spPr bwMode="auto">
          <a:xfrm>
            <a:off x="4191000" y="6172200"/>
            <a:ext cx="4419600" cy="646331"/>
          </a:xfrm>
          <a:prstGeom prst="rect">
            <a:avLst/>
          </a:prstGeom>
          <a:noFill/>
          <a:ln w="9525">
            <a:noFill/>
            <a:miter lim="800000"/>
            <a:headEnd/>
            <a:tailEnd/>
          </a:ln>
        </p:spPr>
        <p:txBody>
          <a:bodyPr wrap="square">
            <a:spAutoFit/>
          </a:bodyPr>
          <a:lstStyle/>
          <a:p>
            <a:pPr algn="ctr"/>
            <a:r>
              <a:rPr lang="en-US" dirty="0">
                <a:solidFill>
                  <a:schemeClr val="bg1"/>
                </a:solidFill>
              </a:rPr>
              <a:t>Jon </a:t>
            </a:r>
            <a:r>
              <a:rPr lang="en-US" dirty="0" smtClean="0">
                <a:solidFill>
                  <a:schemeClr val="bg1"/>
                </a:solidFill>
              </a:rPr>
              <a:t>Laughner,   </a:t>
            </a:r>
            <a:r>
              <a:rPr lang="en-US" dirty="0" err="1" smtClean="0">
                <a:solidFill>
                  <a:schemeClr val="bg1"/>
                </a:solidFill>
              </a:rPr>
              <a:t>EcoPetrol</a:t>
            </a:r>
            <a:r>
              <a:rPr lang="en-US" dirty="0" smtClean="0">
                <a:solidFill>
                  <a:schemeClr val="bg1"/>
                </a:solidFill>
              </a:rPr>
              <a:t>, December 5, 2012</a:t>
            </a:r>
            <a:endParaRPr lang="en-US" dirty="0">
              <a:solidFill>
                <a:schemeClr val="bg1"/>
              </a:solidFill>
            </a:endParaRPr>
          </a:p>
          <a:p>
            <a:pPr algn="ctr"/>
            <a:r>
              <a:rPr lang="en-US" dirty="0" smtClean="0">
                <a:solidFill>
                  <a:schemeClr val="bg1"/>
                </a:solidFill>
              </a:rPr>
              <a:t>JBLaughner@psu.edu</a:t>
            </a:r>
            <a:r>
              <a:rPr lang="en-US" dirty="0">
                <a:solidFill>
                  <a:schemeClr val="bg1"/>
                </a:solidFill>
              </a:rPr>
              <a:t>; </a:t>
            </a:r>
            <a:r>
              <a:rPr lang="en-US" dirty="0" smtClean="0">
                <a:solidFill>
                  <a:schemeClr val="bg1"/>
                </a:solidFill>
              </a:rPr>
              <a:t>  724-333-5765</a:t>
            </a:r>
            <a:endParaRPr lang="en-US" dirty="0">
              <a:solidFill>
                <a:schemeClr val="bg1"/>
              </a:solidFill>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5546" y="0"/>
            <a:ext cx="8151004" cy="731838"/>
          </a:xfrm>
        </p:spPr>
        <p:txBody>
          <a:bodyPr>
            <a:normAutofit fontScale="90000"/>
          </a:bodyPr>
          <a:lstStyle/>
          <a:p>
            <a:r>
              <a:rPr lang="en-US" b="1" dirty="0" smtClean="0">
                <a:solidFill>
                  <a:srgbClr val="000099"/>
                </a:solidFill>
                <a:effectLst>
                  <a:outerShdw blurRad="38100" dist="38100" dir="2700000" algn="tl">
                    <a:srgbClr val="000000">
                      <a:alpha val="43137"/>
                    </a:srgbClr>
                  </a:outerShdw>
                </a:effectLst>
              </a:rPr>
              <a:t>           1. Community Impacts </a:t>
            </a:r>
            <a:r>
              <a:rPr lang="en-US" sz="1800" dirty="0" smtClean="0">
                <a:solidFill>
                  <a:srgbClr val="000099"/>
                </a:solidFill>
              </a:rPr>
              <a:t>(continued)</a:t>
            </a:r>
            <a:endParaRPr lang="en-US" sz="1800" dirty="0">
              <a:solidFill>
                <a:srgbClr val="000099"/>
              </a:solidFill>
            </a:endParaRPr>
          </a:p>
        </p:txBody>
      </p:sp>
      <p:sp>
        <p:nvSpPr>
          <p:cNvPr id="9" name="Content Placeholder 3"/>
          <p:cNvSpPr>
            <a:spLocks noGrp="1"/>
          </p:cNvSpPr>
          <p:nvPr>
            <p:ph idx="4294967295"/>
          </p:nvPr>
        </p:nvSpPr>
        <p:spPr>
          <a:xfrm>
            <a:off x="0" y="990600"/>
            <a:ext cx="4278313" cy="5181600"/>
          </a:xfrm>
          <a:prstGeom prst="rect">
            <a:avLst/>
          </a:prstGeom>
        </p:spPr>
        <p:txBody>
          <a:bodyPr>
            <a:noAutofit/>
          </a:bodyPr>
          <a:lstStyle/>
          <a:p>
            <a:pPr marL="273050" indent="-273050"/>
            <a:r>
              <a:rPr lang="en-US" sz="2400" b="1" dirty="0" smtClean="0">
                <a:solidFill>
                  <a:srgbClr val="000099"/>
                </a:solidFill>
              </a:rPr>
              <a:t>Population increased</a:t>
            </a:r>
          </a:p>
          <a:p>
            <a:pPr marL="273050" indent="-273050"/>
            <a:r>
              <a:rPr lang="en-US" sz="2400" b="1" dirty="0" smtClean="0">
                <a:solidFill>
                  <a:srgbClr val="000099"/>
                </a:solidFill>
              </a:rPr>
              <a:t>Employment</a:t>
            </a:r>
          </a:p>
          <a:p>
            <a:pPr lvl="1"/>
            <a:r>
              <a:rPr lang="en-US" sz="2400" dirty="0" smtClean="0">
                <a:solidFill>
                  <a:srgbClr val="000099"/>
                </a:solidFill>
              </a:rPr>
              <a:t>Unemployment declines</a:t>
            </a:r>
          </a:p>
          <a:p>
            <a:pPr lvl="1"/>
            <a:r>
              <a:rPr lang="en-US" sz="2400" dirty="0" smtClean="0">
                <a:solidFill>
                  <a:srgbClr val="000099"/>
                </a:solidFill>
              </a:rPr>
              <a:t>Increased opportunities for entrepreneurship</a:t>
            </a:r>
          </a:p>
          <a:p>
            <a:pPr lvl="1"/>
            <a:r>
              <a:rPr lang="en-US" sz="2400" dirty="0" smtClean="0">
                <a:solidFill>
                  <a:srgbClr val="000099"/>
                </a:solidFill>
              </a:rPr>
              <a:t>More jobs/Workforce pressure</a:t>
            </a:r>
          </a:p>
          <a:p>
            <a:pPr lvl="2"/>
            <a:r>
              <a:rPr lang="en-US" dirty="0" smtClean="0">
                <a:solidFill>
                  <a:srgbClr val="000099"/>
                </a:solidFill>
              </a:rPr>
              <a:t>Maintenance/Repair</a:t>
            </a:r>
          </a:p>
          <a:p>
            <a:pPr lvl="2"/>
            <a:r>
              <a:rPr lang="en-US" dirty="0" smtClean="0">
                <a:solidFill>
                  <a:srgbClr val="000099"/>
                </a:solidFill>
              </a:rPr>
              <a:t>Construction</a:t>
            </a:r>
          </a:p>
          <a:p>
            <a:pPr lvl="2"/>
            <a:r>
              <a:rPr lang="en-US" dirty="0" smtClean="0">
                <a:solidFill>
                  <a:srgbClr val="000099"/>
                </a:solidFill>
              </a:rPr>
              <a:t>Retail trade</a:t>
            </a:r>
          </a:p>
        </p:txBody>
      </p:sp>
      <p:sp>
        <p:nvSpPr>
          <p:cNvPr id="7" name="Content Placeholder 3"/>
          <p:cNvSpPr>
            <a:spLocks noGrp="1"/>
          </p:cNvSpPr>
          <p:nvPr>
            <p:ph sz="half" idx="4294967295"/>
          </p:nvPr>
        </p:nvSpPr>
        <p:spPr>
          <a:xfrm>
            <a:off x="4875213" y="990600"/>
            <a:ext cx="4268787" cy="5486400"/>
          </a:xfrm>
          <a:prstGeom prst="rect">
            <a:avLst/>
          </a:prstGeom>
        </p:spPr>
        <p:txBody>
          <a:bodyPr>
            <a:normAutofit/>
          </a:bodyPr>
          <a:lstStyle/>
          <a:p>
            <a:pPr marL="273050" indent="-273050"/>
            <a:r>
              <a:rPr lang="en-US" sz="2400" b="1" dirty="0" smtClean="0">
                <a:solidFill>
                  <a:srgbClr val="000099"/>
                </a:solidFill>
              </a:rPr>
              <a:t>Income</a:t>
            </a:r>
          </a:p>
          <a:p>
            <a:pPr lvl="1"/>
            <a:r>
              <a:rPr lang="en-US" sz="2400" dirty="0" smtClean="0">
                <a:solidFill>
                  <a:srgbClr val="000099"/>
                </a:solidFill>
              </a:rPr>
              <a:t>Median family and household income increased dramatically</a:t>
            </a:r>
          </a:p>
          <a:p>
            <a:pPr marL="273050" indent="-273050"/>
            <a:r>
              <a:rPr lang="en-US" sz="2400" b="1" dirty="0" smtClean="0">
                <a:solidFill>
                  <a:srgbClr val="000099"/>
                </a:solidFill>
              </a:rPr>
              <a:t>Homes/Rental</a:t>
            </a:r>
          </a:p>
          <a:p>
            <a:pPr lvl="1"/>
            <a:r>
              <a:rPr lang="en-US" sz="2400" dirty="0" smtClean="0">
                <a:solidFill>
                  <a:srgbClr val="000099"/>
                </a:solidFill>
              </a:rPr>
              <a:t>Home values increased</a:t>
            </a:r>
          </a:p>
          <a:p>
            <a:pPr lvl="1"/>
            <a:r>
              <a:rPr lang="en-US" sz="2400" dirty="0" smtClean="0">
                <a:solidFill>
                  <a:srgbClr val="000099"/>
                </a:solidFill>
              </a:rPr>
              <a:t>Rental rates increased</a:t>
            </a:r>
          </a:p>
          <a:p>
            <a:r>
              <a:rPr lang="en-US" sz="2400" b="1" dirty="0" smtClean="0">
                <a:solidFill>
                  <a:srgbClr val="000099"/>
                </a:solidFill>
              </a:rPr>
              <a:t>Building permits increased</a:t>
            </a:r>
          </a:p>
          <a:p>
            <a:r>
              <a:rPr lang="en-US" sz="2400" b="1" dirty="0" smtClean="0">
                <a:solidFill>
                  <a:srgbClr val="000099"/>
                </a:solidFill>
              </a:rPr>
              <a:t>Traffic</a:t>
            </a:r>
          </a:p>
          <a:p>
            <a:pPr lvl="1"/>
            <a:r>
              <a:rPr lang="en-US" sz="2400" dirty="0" smtClean="0">
                <a:solidFill>
                  <a:srgbClr val="000099"/>
                </a:solidFill>
              </a:rPr>
              <a:t>All vehicle traffic up, especially truck traffic</a:t>
            </a:r>
          </a:p>
          <a:p>
            <a:endParaRPr lang="en-US" sz="2700" dirty="0" smtClean="0"/>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077830" cy="1399032"/>
          </a:xfrm>
        </p:spPr>
        <p:txBody>
          <a:bodyPr/>
          <a:lstStyle/>
          <a:p>
            <a:pPr algn="ctr"/>
            <a:r>
              <a:rPr lang="en-US" b="1" dirty="0" smtClean="0">
                <a:solidFill>
                  <a:srgbClr val="000099"/>
                </a:solidFill>
                <a:effectLst>
                  <a:outerShdw blurRad="38100" dist="38100" dir="2700000" algn="tl">
                    <a:srgbClr val="000000">
                      <a:alpha val="43137"/>
                    </a:srgbClr>
                  </a:outerShdw>
                </a:effectLst>
              </a:rPr>
              <a:t>Pennsylvania and</a:t>
            </a:r>
            <a:br>
              <a:rPr lang="en-US" b="1" dirty="0" smtClean="0">
                <a:solidFill>
                  <a:srgbClr val="000099"/>
                </a:solidFill>
                <a:effectLst>
                  <a:outerShdw blurRad="38100" dist="38100" dir="2700000" algn="tl">
                    <a:srgbClr val="000000">
                      <a:alpha val="43137"/>
                    </a:srgbClr>
                  </a:outerShdw>
                </a:effectLst>
              </a:rPr>
            </a:br>
            <a:r>
              <a:rPr lang="en-US" b="1" dirty="0" smtClean="0">
                <a:solidFill>
                  <a:srgbClr val="000099"/>
                </a:solidFill>
                <a:effectLst>
                  <a:outerShdw blurRad="38100" dist="38100" dir="2700000" algn="tl">
                    <a:srgbClr val="000000">
                      <a:alpha val="43137"/>
                    </a:srgbClr>
                  </a:outerShdw>
                </a:effectLst>
              </a:rPr>
              <a:t>Land Impacts</a:t>
            </a:r>
            <a:endParaRPr lang="en-US" b="1" dirty="0">
              <a:solidFill>
                <a:srgbClr val="000099"/>
              </a:solidFill>
              <a:effectLst>
                <a:outerShdw blurRad="38100" dist="38100" dir="2700000" algn="tl">
                  <a:srgbClr val="000000">
                    <a:alpha val="43137"/>
                  </a:srgbClr>
                </a:outerShdw>
              </a:effectLst>
            </a:endParaRPr>
          </a:p>
        </p:txBody>
      </p:sp>
      <p:sp>
        <p:nvSpPr>
          <p:cNvPr id="4" name="Content Placeholder 3"/>
          <p:cNvSpPr>
            <a:spLocks noGrp="1"/>
          </p:cNvSpPr>
          <p:nvPr>
            <p:ph idx="1"/>
          </p:nvPr>
        </p:nvSpPr>
        <p:spPr>
          <a:xfrm>
            <a:off x="0" y="1447800"/>
            <a:ext cx="9144000" cy="4381500"/>
          </a:xfrm>
        </p:spPr>
        <p:txBody>
          <a:bodyPr>
            <a:normAutofit fontScale="92500" lnSpcReduction="20000"/>
          </a:bodyPr>
          <a:lstStyle/>
          <a:p>
            <a:endParaRPr lang="en-US" dirty="0" smtClean="0"/>
          </a:p>
          <a:p>
            <a:r>
              <a:rPr lang="en-US" dirty="0" smtClean="0">
                <a:solidFill>
                  <a:srgbClr val="000099"/>
                </a:solidFill>
              </a:rPr>
              <a:t>Size - 			119,283 km</a:t>
            </a:r>
            <a:r>
              <a:rPr lang="en-US" baseline="30000" dirty="0" smtClean="0">
                <a:solidFill>
                  <a:srgbClr val="000099"/>
                </a:solidFill>
              </a:rPr>
              <a:t>2</a:t>
            </a:r>
            <a:r>
              <a:rPr lang="en-US" dirty="0" smtClean="0">
                <a:solidFill>
                  <a:srgbClr val="000099"/>
                </a:solidFill>
              </a:rPr>
              <a:t>.  (46,055 sq. mi.)</a:t>
            </a:r>
          </a:p>
          <a:p>
            <a:r>
              <a:rPr lang="en-US" dirty="0" smtClean="0">
                <a:solidFill>
                  <a:srgbClr val="000099"/>
                </a:solidFill>
              </a:rPr>
              <a:t>Population - 		12,742,886 (2011 est.)</a:t>
            </a:r>
          </a:p>
          <a:p>
            <a:pPr>
              <a:buNone/>
            </a:pPr>
            <a:r>
              <a:rPr lang="en-US" dirty="0" smtClean="0">
                <a:solidFill>
                  <a:srgbClr val="000099"/>
                </a:solidFill>
              </a:rPr>
              <a:t> </a:t>
            </a:r>
          </a:p>
          <a:p>
            <a:r>
              <a:rPr lang="en-US" sz="3500" u="sng" dirty="0" smtClean="0">
                <a:solidFill>
                  <a:srgbClr val="000099"/>
                </a:solidFill>
              </a:rPr>
              <a:t>Estimated wells </a:t>
            </a:r>
            <a:r>
              <a:rPr lang="en-US" sz="3500" dirty="0" smtClean="0">
                <a:solidFill>
                  <a:srgbClr val="000099"/>
                </a:solidFill>
              </a:rPr>
              <a:t>- 	          </a:t>
            </a:r>
            <a:r>
              <a:rPr lang="en-US" sz="3500" b="1" dirty="0" smtClean="0">
                <a:solidFill>
                  <a:srgbClr val="000099"/>
                </a:solidFill>
              </a:rPr>
              <a:t>100,000</a:t>
            </a:r>
            <a:r>
              <a:rPr lang="en-US" sz="3500" dirty="0" smtClean="0">
                <a:solidFill>
                  <a:srgbClr val="000099"/>
                </a:solidFill>
              </a:rPr>
              <a:t> (conservative)</a:t>
            </a:r>
          </a:p>
          <a:p>
            <a:r>
              <a:rPr lang="en-US" sz="3500" u="sng" dirty="0" smtClean="0">
                <a:solidFill>
                  <a:srgbClr val="000099"/>
                </a:solidFill>
              </a:rPr>
              <a:t>Well Pads </a:t>
            </a:r>
            <a:r>
              <a:rPr lang="en-US" sz="3500" dirty="0" smtClean="0">
                <a:solidFill>
                  <a:srgbClr val="000099"/>
                </a:solidFill>
              </a:rPr>
              <a:t>- 		            </a:t>
            </a:r>
            <a:r>
              <a:rPr lang="en-US" sz="3500" b="1" dirty="0" smtClean="0">
                <a:solidFill>
                  <a:srgbClr val="000099"/>
                </a:solidFill>
              </a:rPr>
              <a:t>18,000</a:t>
            </a:r>
          </a:p>
          <a:p>
            <a:r>
              <a:rPr lang="en-US" sz="3500" u="sng" dirty="0" smtClean="0">
                <a:solidFill>
                  <a:srgbClr val="000099"/>
                </a:solidFill>
              </a:rPr>
              <a:t>6 wells per pad, 6 acres </a:t>
            </a:r>
            <a:r>
              <a:rPr lang="en-US" sz="3500" dirty="0" smtClean="0">
                <a:solidFill>
                  <a:srgbClr val="000099"/>
                </a:solidFill>
              </a:rPr>
              <a:t>– </a:t>
            </a:r>
            <a:r>
              <a:rPr lang="en-US" sz="3500" b="1" dirty="0" smtClean="0">
                <a:solidFill>
                  <a:srgbClr val="000099"/>
                </a:solidFill>
              </a:rPr>
              <a:t>108,000</a:t>
            </a:r>
            <a:r>
              <a:rPr lang="en-US" sz="3500" dirty="0" smtClean="0">
                <a:solidFill>
                  <a:srgbClr val="000099"/>
                </a:solidFill>
              </a:rPr>
              <a:t> acres disturbed</a:t>
            </a:r>
          </a:p>
          <a:p>
            <a:r>
              <a:rPr lang="en-US" sz="3500" u="sng" dirty="0" smtClean="0">
                <a:solidFill>
                  <a:srgbClr val="000099"/>
                </a:solidFill>
              </a:rPr>
              <a:t>After reclamation </a:t>
            </a:r>
            <a:r>
              <a:rPr lang="en-US" sz="3500" dirty="0" smtClean="0">
                <a:solidFill>
                  <a:srgbClr val="000099"/>
                </a:solidFill>
              </a:rPr>
              <a:t>- 	             </a:t>
            </a:r>
            <a:r>
              <a:rPr lang="en-US" sz="3500" b="1" dirty="0" smtClean="0">
                <a:solidFill>
                  <a:srgbClr val="000099"/>
                </a:solidFill>
              </a:rPr>
              <a:t>20,000</a:t>
            </a:r>
            <a:r>
              <a:rPr lang="en-US" sz="3500" dirty="0" smtClean="0">
                <a:solidFill>
                  <a:srgbClr val="000099"/>
                </a:solidFill>
              </a:rPr>
              <a:t> acres</a:t>
            </a:r>
          </a:p>
          <a:p>
            <a:pPr lvl="8">
              <a:buNone/>
            </a:pPr>
            <a:r>
              <a:rPr lang="en-US" dirty="0" smtClean="0"/>
              <a:t>	</a:t>
            </a:r>
          </a:p>
          <a:p>
            <a:pPr lvl="8">
              <a:buNone/>
            </a:pPr>
            <a:r>
              <a:rPr lang="en-US" dirty="0" smtClean="0"/>
              <a:t>  </a:t>
            </a:r>
            <a:endParaRPr lang="en-US" dirty="0"/>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5546" y="76200"/>
            <a:ext cx="8151004" cy="1600200"/>
          </a:xfrm>
        </p:spPr>
        <p:txBody>
          <a:bodyPr>
            <a:normAutofit/>
          </a:bodyPr>
          <a:lstStyle/>
          <a:p>
            <a:pPr algn="ctr"/>
            <a:r>
              <a:rPr lang="en-US" b="1" dirty="0" smtClean="0">
                <a:solidFill>
                  <a:srgbClr val="000099"/>
                </a:solidFill>
                <a:effectLst>
                  <a:outerShdw blurRad="38100" dist="38100" dir="2700000" algn="tl">
                    <a:srgbClr val="000000">
                      <a:alpha val="43137"/>
                    </a:srgbClr>
                  </a:outerShdw>
                </a:effectLst>
              </a:rPr>
              <a:t>Pennsylvania Experience:</a:t>
            </a:r>
            <a:br>
              <a:rPr lang="en-US" b="1" dirty="0" smtClean="0">
                <a:solidFill>
                  <a:srgbClr val="000099"/>
                </a:solidFill>
                <a:effectLst>
                  <a:outerShdw blurRad="38100" dist="38100" dir="2700000" algn="tl">
                    <a:srgbClr val="000000">
                      <a:alpha val="43137"/>
                    </a:srgbClr>
                  </a:outerShdw>
                </a:effectLst>
              </a:rPr>
            </a:br>
            <a:r>
              <a:rPr lang="en-US" b="1" dirty="0" smtClean="0">
                <a:solidFill>
                  <a:srgbClr val="000099"/>
                </a:solidFill>
                <a:effectLst>
                  <a:outerShdw blurRad="38100" dist="38100" dir="2700000" algn="tl">
                    <a:srgbClr val="000000">
                      <a:alpha val="43137"/>
                    </a:srgbClr>
                  </a:outerShdw>
                </a:effectLst>
              </a:rPr>
              <a:t>47% of well pads on farmland</a:t>
            </a:r>
            <a:endParaRPr lang="en-US" b="1" dirty="0">
              <a:solidFill>
                <a:srgbClr val="000099"/>
              </a:solidFill>
              <a:effectLst>
                <a:outerShdw blurRad="38100" dist="38100" dir="2700000" algn="tl">
                  <a:srgbClr val="000000">
                    <a:alpha val="43137"/>
                  </a:srgbClr>
                </a:outerShdw>
              </a:effectLst>
            </a:endParaRPr>
          </a:p>
        </p:txBody>
      </p:sp>
      <p:pic>
        <p:nvPicPr>
          <p:cNvPr id="96258" name="Picture 2"/>
          <p:cNvPicPr>
            <a:picLocks noChangeAspect="1" noChangeArrowheads="1"/>
          </p:cNvPicPr>
          <p:nvPr/>
        </p:nvPicPr>
        <p:blipFill>
          <a:blip r:embed="rId2" cstate="print"/>
          <a:srcRect l="22500" t="53000" r="23750" b="10000"/>
          <a:stretch>
            <a:fillRect/>
          </a:stretch>
        </p:blipFill>
        <p:spPr bwMode="auto">
          <a:xfrm>
            <a:off x="35011" y="1676400"/>
            <a:ext cx="9032789" cy="4572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5546" y="228600"/>
            <a:ext cx="8151004" cy="1371600"/>
          </a:xfrm>
        </p:spPr>
        <p:txBody>
          <a:bodyPr>
            <a:normAutofit fontScale="90000"/>
          </a:bodyPr>
          <a:lstStyle/>
          <a:p>
            <a:pPr algn="ctr"/>
            <a:r>
              <a:rPr lang="en-US" b="1" dirty="0" smtClean="0">
                <a:solidFill>
                  <a:srgbClr val="000099"/>
                </a:solidFill>
                <a:effectLst>
                  <a:outerShdw blurRad="38100" dist="38100" dir="2700000" algn="tl">
                    <a:srgbClr val="000000">
                      <a:alpha val="43137"/>
                    </a:srgbClr>
                  </a:outerShdw>
                </a:effectLst>
              </a:rPr>
              <a:t>Pennsylvania Experience:</a:t>
            </a:r>
            <a:br>
              <a:rPr lang="en-US" b="1" dirty="0" smtClean="0">
                <a:solidFill>
                  <a:srgbClr val="000099"/>
                </a:solidFill>
                <a:effectLst>
                  <a:outerShdw blurRad="38100" dist="38100" dir="2700000" algn="tl">
                    <a:srgbClr val="000000">
                      <a:alpha val="43137"/>
                    </a:srgbClr>
                  </a:outerShdw>
                </a:effectLst>
              </a:rPr>
            </a:br>
            <a:r>
              <a:rPr lang="en-US" b="1" dirty="0" smtClean="0">
                <a:solidFill>
                  <a:srgbClr val="000099"/>
                </a:solidFill>
                <a:effectLst>
                  <a:outerShdw blurRad="38100" dist="38100" dir="2700000" algn="tl">
                    <a:srgbClr val="000000">
                      <a:alpha val="43137"/>
                    </a:srgbClr>
                  </a:outerShdw>
                </a:effectLst>
              </a:rPr>
              <a:t>53% of well pads are on forest lands</a:t>
            </a:r>
            <a:endParaRPr lang="en-US" b="1" dirty="0">
              <a:solidFill>
                <a:srgbClr val="000099"/>
              </a:solidFill>
              <a:effectLst>
                <a:outerShdw blurRad="38100" dist="38100" dir="2700000" algn="tl">
                  <a:srgbClr val="000000">
                    <a:alpha val="43137"/>
                  </a:srgbClr>
                </a:outerShdw>
              </a:effectLst>
            </a:endParaRPr>
          </a:p>
        </p:txBody>
      </p:sp>
      <p:pic>
        <p:nvPicPr>
          <p:cNvPr id="97282" name="Picture 2"/>
          <p:cNvPicPr>
            <a:picLocks noChangeAspect="1" noChangeArrowheads="1"/>
          </p:cNvPicPr>
          <p:nvPr/>
        </p:nvPicPr>
        <p:blipFill>
          <a:blip r:embed="rId2" cstate="print"/>
          <a:srcRect l="29375" t="35000" r="14375" b="20000"/>
          <a:stretch>
            <a:fillRect/>
          </a:stretch>
        </p:blipFill>
        <p:spPr bwMode="auto">
          <a:xfrm>
            <a:off x="0" y="1676400"/>
            <a:ext cx="9144000" cy="4572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Placeholder 4" descr="DSC06126.JPG"/>
          <p:cNvPicPr>
            <a:picLocks noGrp="1" noChangeAspect="1"/>
          </p:cNvPicPr>
          <p:nvPr>
            <p:ph idx="4294967295"/>
          </p:nvPr>
        </p:nvPicPr>
        <p:blipFill>
          <a:blip r:embed="rId2" cstate="print"/>
          <a:srcRect/>
          <a:stretch>
            <a:fillRect/>
          </a:stretch>
        </p:blipFill>
        <p:spPr>
          <a:xfrm>
            <a:off x="0" y="0"/>
            <a:ext cx="9144000" cy="6172200"/>
          </a:xfrm>
        </p:spPr>
      </p:pic>
      <p:sp>
        <p:nvSpPr>
          <p:cNvPr id="4" name="Slide Number Placeholder 3"/>
          <p:cNvSpPr>
            <a:spLocks noGrp="1"/>
          </p:cNvSpPr>
          <p:nvPr>
            <p:ph type="sldNum" sz="quarter" idx="4294967295"/>
          </p:nvPr>
        </p:nvSpPr>
        <p:spPr>
          <a:xfrm>
            <a:off x="7010400" y="6356350"/>
            <a:ext cx="2133600" cy="365125"/>
          </a:xfrm>
        </p:spPr>
        <p:txBody>
          <a:bodyPr/>
          <a:lstStyle/>
          <a:p>
            <a:pPr>
              <a:defRPr/>
            </a:pPr>
            <a:fld id="{FCDCA4E7-DE33-4226-8144-730804C07167}" type="slidenum">
              <a:rPr lang="en-US" smtClean="0"/>
              <a:pPr>
                <a:defRPr/>
              </a:pPr>
              <a:t>14</a:t>
            </a:fld>
            <a:endParaRPr lang="en-US" dirty="0"/>
          </a:p>
        </p:txBody>
      </p:sp>
      <p:sp>
        <p:nvSpPr>
          <p:cNvPr id="31747" name="Rectangle 4"/>
          <p:cNvSpPr>
            <a:spLocks noChangeArrowheads="1"/>
          </p:cNvSpPr>
          <p:nvPr/>
        </p:nvSpPr>
        <p:spPr bwMode="auto">
          <a:xfrm>
            <a:off x="457200" y="277813"/>
            <a:ext cx="8229600" cy="865187"/>
          </a:xfrm>
          <a:prstGeom prst="rect">
            <a:avLst/>
          </a:prstGeom>
          <a:noFill/>
          <a:ln w="9525">
            <a:noFill/>
            <a:miter lim="800000"/>
            <a:headEnd/>
            <a:tailEnd/>
          </a:ln>
        </p:spPr>
        <p:txBody>
          <a:bodyPr anchor="b"/>
          <a:lstStyle/>
          <a:p>
            <a:pPr algn="ctr" eaLnBrk="1" hangingPunct="1"/>
            <a:r>
              <a:rPr lang="en-US" sz="4400" b="1" dirty="0">
                <a:solidFill>
                  <a:srgbClr val="000099"/>
                </a:solidFill>
                <a:effectLst>
                  <a:outerShdw blurRad="38100" dist="38100" dir="2700000" algn="tl">
                    <a:srgbClr val="000000">
                      <a:alpha val="43137"/>
                    </a:srgbClr>
                  </a:outerShdw>
                </a:effectLst>
              </a:rPr>
              <a:t>Multiple Wells per Pad</a:t>
            </a:r>
          </a:p>
        </p:txBody>
      </p:sp>
      <p:pic>
        <p:nvPicPr>
          <p:cNvPr id="7" name="Picture 2"/>
          <p:cNvPicPr>
            <a:picLocks noChangeAspect="1" noChangeArrowheads="1"/>
          </p:cNvPicPr>
          <p:nvPr/>
        </p:nvPicPr>
        <p:blipFill>
          <a:blip r:embed="rId3" cstate="print"/>
          <a:srcRect/>
          <a:stretch>
            <a:fillRect/>
          </a:stretch>
        </p:blipFill>
        <p:spPr bwMode="auto">
          <a:xfrm>
            <a:off x="4488181" y="3276601"/>
            <a:ext cx="4655819" cy="3581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143000"/>
          </a:xfrm>
        </p:spPr>
        <p:txBody>
          <a:bodyPr>
            <a:noAutofit/>
          </a:bodyPr>
          <a:lstStyle/>
          <a:p>
            <a:pPr algn="ctr"/>
            <a:r>
              <a:rPr lang="en-US" b="1" dirty="0" smtClean="0">
                <a:solidFill>
                  <a:srgbClr val="000099"/>
                </a:solidFill>
                <a:effectLst>
                  <a:outerShdw blurRad="38100" dist="38100" dir="2700000" algn="tl">
                    <a:srgbClr val="000000">
                      <a:alpha val="43137"/>
                    </a:srgbClr>
                  </a:outerShdw>
                </a:effectLst>
              </a:rPr>
              <a:t>Community Impacts:</a:t>
            </a:r>
            <a:br>
              <a:rPr lang="en-US" b="1" dirty="0" smtClean="0">
                <a:solidFill>
                  <a:srgbClr val="000099"/>
                </a:solidFill>
                <a:effectLst>
                  <a:outerShdw blurRad="38100" dist="38100" dir="2700000" algn="tl">
                    <a:srgbClr val="000000">
                      <a:alpha val="43137"/>
                    </a:srgbClr>
                  </a:outerShdw>
                </a:effectLst>
              </a:rPr>
            </a:br>
            <a:r>
              <a:rPr lang="en-US" b="1" dirty="0" smtClean="0">
                <a:solidFill>
                  <a:srgbClr val="000099"/>
                </a:solidFill>
                <a:effectLst>
                  <a:outerShdw blurRad="38100" dist="38100" dir="2700000" algn="tl">
                    <a:srgbClr val="000000">
                      <a:alpha val="43137"/>
                    </a:srgbClr>
                  </a:outerShdw>
                </a:effectLst>
              </a:rPr>
              <a:t>Infrastructure</a:t>
            </a:r>
            <a:r>
              <a:rPr lang="en-US" b="1" baseline="0" dirty="0" smtClean="0">
                <a:solidFill>
                  <a:srgbClr val="000099"/>
                </a:solidFill>
                <a:effectLst>
                  <a:outerShdw blurRad="38100" dist="38100" dir="2700000" algn="tl">
                    <a:srgbClr val="000000">
                      <a:alpha val="43137"/>
                    </a:srgbClr>
                  </a:outerShdw>
                </a:effectLst>
              </a:rPr>
              <a:t> Development</a:t>
            </a:r>
            <a:endParaRPr lang="en-US" b="1" dirty="0">
              <a:solidFill>
                <a:srgbClr val="000099"/>
              </a:solidFill>
              <a:effectLst>
                <a:outerShdw blurRad="38100" dist="38100" dir="2700000" algn="tl">
                  <a:srgbClr val="000000">
                    <a:alpha val="43137"/>
                  </a:srgbClr>
                </a:outerShdw>
              </a:effectLst>
            </a:endParaRPr>
          </a:p>
        </p:txBody>
      </p:sp>
      <p:sp>
        <p:nvSpPr>
          <p:cNvPr id="3" name="Text Placeholder 2"/>
          <p:cNvSpPr>
            <a:spLocks noGrp="1"/>
          </p:cNvSpPr>
          <p:nvPr>
            <p:ph type="body" idx="4294967295"/>
          </p:nvPr>
        </p:nvSpPr>
        <p:spPr>
          <a:xfrm>
            <a:off x="0" y="1371600"/>
            <a:ext cx="4648200" cy="4953000"/>
          </a:xfrm>
        </p:spPr>
        <p:txBody>
          <a:bodyPr>
            <a:normAutofit/>
          </a:bodyPr>
          <a:lstStyle/>
          <a:p>
            <a:pPr eaLnBrk="1" hangingPunct="1">
              <a:spcBef>
                <a:spcPts val="600"/>
              </a:spcBef>
            </a:pPr>
            <a:r>
              <a:rPr lang="en-US" sz="2800" kern="1200" dirty="0" smtClean="0">
                <a:solidFill>
                  <a:srgbClr val="000099"/>
                </a:solidFill>
                <a:latin typeface="+mn-lt"/>
                <a:ea typeface="+mn-ea"/>
                <a:cs typeface="+mn-cs"/>
              </a:rPr>
              <a:t>Pipeline</a:t>
            </a:r>
            <a:r>
              <a:rPr lang="en-US" sz="2800" dirty="0" smtClean="0">
                <a:solidFill>
                  <a:srgbClr val="000099"/>
                </a:solidFill>
              </a:rPr>
              <a:t>-</a:t>
            </a:r>
            <a:r>
              <a:rPr lang="en-US" sz="2800" kern="1200" dirty="0" smtClean="0">
                <a:solidFill>
                  <a:srgbClr val="000099"/>
                </a:solidFill>
                <a:latin typeface="+mn-lt"/>
                <a:ea typeface="+mn-ea"/>
                <a:cs typeface="+mn-cs"/>
              </a:rPr>
              <a:t>can’t truck it out</a:t>
            </a:r>
            <a:endParaRPr lang="en-US" sz="2800" dirty="0" smtClean="0">
              <a:solidFill>
                <a:srgbClr val="000099"/>
              </a:solidFill>
            </a:endParaRPr>
          </a:p>
          <a:p>
            <a:pPr lvl="1">
              <a:spcBef>
                <a:spcPts val="600"/>
              </a:spcBef>
            </a:pPr>
            <a:r>
              <a:rPr lang="en-US" sz="2400" dirty="0" smtClean="0">
                <a:solidFill>
                  <a:srgbClr val="000099"/>
                </a:solidFill>
              </a:rPr>
              <a:t>Development Gathering/ Midstream</a:t>
            </a:r>
          </a:p>
          <a:p>
            <a:pPr lvl="1">
              <a:spcBef>
                <a:spcPts val="600"/>
              </a:spcBef>
            </a:pPr>
            <a:r>
              <a:rPr lang="en-US" sz="2400" dirty="0" smtClean="0">
                <a:solidFill>
                  <a:srgbClr val="000099"/>
                </a:solidFill>
              </a:rPr>
              <a:t>Transmission</a:t>
            </a:r>
          </a:p>
          <a:p>
            <a:pPr eaLnBrk="1" hangingPunct="1"/>
            <a:r>
              <a:rPr lang="en-US" sz="2800" kern="1200" dirty="0" smtClean="0">
                <a:solidFill>
                  <a:srgbClr val="000099"/>
                </a:solidFill>
                <a:latin typeface="+mn-lt"/>
                <a:ea typeface="+mn-ea"/>
                <a:cs typeface="+mn-cs"/>
              </a:rPr>
              <a:t>Compressors</a:t>
            </a:r>
            <a:endParaRPr lang="en-US" sz="4800" dirty="0" smtClean="0">
              <a:solidFill>
                <a:srgbClr val="000099"/>
              </a:solidFill>
            </a:endParaRPr>
          </a:p>
          <a:p>
            <a:pPr lvl="1">
              <a:spcBef>
                <a:spcPts val="600"/>
              </a:spcBef>
            </a:pPr>
            <a:r>
              <a:rPr lang="en-US" sz="2400" dirty="0" smtClean="0">
                <a:solidFill>
                  <a:srgbClr val="000099"/>
                </a:solidFill>
              </a:rPr>
              <a:t>Light</a:t>
            </a:r>
          </a:p>
          <a:p>
            <a:pPr lvl="1">
              <a:spcBef>
                <a:spcPts val="600"/>
              </a:spcBef>
            </a:pPr>
            <a:r>
              <a:rPr lang="en-US" sz="2400" dirty="0" smtClean="0">
                <a:solidFill>
                  <a:srgbClr val="000099"/>
                </a:solidFill>
              </a:rPr>
              <a:t>Noise</a:t>
            </a:r>
          </a:p>
          <a:p>
            <a:pPr lvl="1">
              <a:spcBef>
                <a:spcPts val="600"/>
              </a:spcBef>
            </a:pPr>
            <a:r>
              <a:rPr lang="en-US" sz="2400" dirty="0" smtClean="0">
                <a:solidFill>
                  <a:srgbClr val="000099"/>
                </a:solidFill>
              </a:rPr>
              <a:t>Air quality</a:t>
            </a:r>
          </a:p>
          <a:p>
            <a:pPr eaLnBrk="1" hangingPunct="1"/>
            <a:r>
              <a:rPr lang="en-US" sz="2800" dirty="0" smtClean="0">
                <a:solidFill>
                  <a:srgbClr val="000099"/>
                </a:solidFill>
              </a:rPr>
              <a:t>Meter Stations</a:t>
            </a:r>
          </a:p>
          <a:p>
            <a:pPr eaLnBrk="1" hangingPunct="1"/>
            <a:r>
              <a:rPr lang="en-US" sz="2800" dirty="0" smtClean="0">
                <a:solidFill>
                  <a:srgbClr val="000099"/>
                </a:solidFill>
              </a:rPr>
              <a:t>Utilization</a:t>
            </a:r>
          </a:p>
        </p:txBody>
      </p:sp>
      <p:sp>
        <p:nvSpPr>
          <p:cNvPr id="4" name="Rectangle 3"/>
          <p:cNvSpPr/>
          <p:nvPr/>
        </p:nvSpPr>
        <p:spPr>
          <a:xfrm>
            <a:off x="4648200" y="1340108"/>
            <a:ext cx="4495800" cy="4832092"/>
          </a:xfrm>
          <a:prstGeom prst="rect">
            <a:avLst/>
          </a:prstGeom>
        </p:spPr>
        <p:txBody>
          <a:bodyPr wrap="square">
            <a:spAutoFit/>
          </a:bodyPr>
          <a:lstStyle/>
          <a:p>
            <a:pPr marL="342900" indent="-342900">
              <a:spcBef>
                <a:spcPts val="600"/>
              </a:spcBef>
              <a:buFont typeface="Arial"/>
              <a:buChar char="•"/>
            </a:pPr>
            <a:r>
              <a:rPr lang="en-US" sz="2800" dirty="0" smtClean="0">
                <a:solidFill>
                  <a:srgbClr val="000099"/>
                </a:solidFill>
              </a:rPr>
              <a:t>Gas Processing</a:t>
            </a:r>
          </a:p>
          <a:p>
            <a:pPr marL="342900" indent="-342900">
              <a:spcBef>
                <a:spcPts val="600"/>
              </a:spcBef>
              <a:buFont typeface="Arial"/>
              <a:buChar char="•"/>
            </a:pPr>
            <a:r>
              <a:rPr lang="en-US" sz="2800" dirty="0" smtClean="0">
                <a:solidFill>
                  <a:srgbClr val="000099"/>
                </a:solidFill>
              </a:rPr>
              <a:t>Water Quantity and Treatment</a:t>
            </a:r>
          </a:p>
          <a:p>
            <a:pPr marL="342900" indent="-342900">
              <a:spcBef>
                <a:spcPts val="600"/>
              </a:spcBef>
              <a:buFont typeface="Arial"/>
              <a:buChar char="•"/>
            </a:pPr>
            <a:r>
              <a:rPr lang="en-US" sz="2800" dirty="0" smtClean="0">
                <a:solidFill>
                  <a:srgbClr val="000099"/>
                </a:solidFill>
              </a:rPr>
              <a:t>Trucking</a:t>
            </a:r>
          </a:p>
          <a:p>
            <a:pPr marL="342900" indent="-342900">
              <a:spcBef>
                <a:spcPts val="600"/>
              </a:spcBef>
              <a:buFont typeface="Arial"/>
              <a:buChar char="•"/>
            </a:pPr>
            <a:r>
              <a:rPr lang="en-US" sz="2800" dirty="0" smtClean="0">
                <a:solidFill>
                  <a:srgbClr val="000099"/>
                </a:solidFill>
              </a:rPr>
              <a:t>Rail</a:t>
            </a:r>
          </a:p>
          <a:p>
            <a:pPr marL="342900" indent="-342900">
              <a:spcBef>
                <a:spcPts val="600"/>
              </a:spcBef>
              <a:buFont typeface="Arial"/>
              <a:buChar char="•"/>
            </a:pPr>
            <a:r>
              <a:rPr lang="en-US" sz="2800" dirty="0" smtClean="0">
                <a:solidFill>
                  <a:srgbClr val="000099"/>
                </a:solidFill>
              </a:rPr>
              <a:t>Oil Field Service Companies</a:t>
            </a:r>
          </a:p>
          <a:p>
            <a:pPr marL="742950" lvl="1" indent="-285750">
              <a:spcBef>
                <a:spcPts val="600"/>
              </a:spcBef>
              <a:buFont typeface="Arial"/>
              <a:buChar char="–"/>
            </a:pPr>
            <a:r>
              <a:rPr lang="en-US" sz="2400" dirty="0" smtClean="0">
                <a:solidFill>
                  <a:srgbClr val="000099"/>
                </a:solidFill>
              </a:rPr>
              <a:t>Lay-down yards</a:t>
            </a:r>
          </a:p>
          <a:p>
            <a:pPr marL="742950" lvl="1" indent="-285750">
              <a:spcBef>
                <a:spcPts val="600"/>
              </a:spcBef>
              <a:buFont typeface="Arial"/>
              <a:buChar char="–"/>
            </a:pPr>
            <a:r>
              <a:rPr lang="en-US" sz="2400" dirty="0" smtClean="0">
                <a:solidFill>
                  <a:srgbClr val="000099"/>
                </a:solidFill>
              </a:rPr>
              <a:t>Pipe yards</a:t>
            </a:r>
          </a:p>
          <a:p>
            <a:pPr marL="742950" lvl="1" indent="-285750">
              <a:spcBef>
                <a:spcPts val="600"/>
              </a:spcBef>
              <a:buFont typeface="Arial"/>
              <a:buChar char="–"/>
            </a:pPr>
            <a:r>
              <a:rPr lang="en-US" sz="2400" dirty="0" smtClean="0">
                <a:solidFill>
                  <a:srgbClr val="000099"/>
                </a:solidFill>
              </a:rPr>
              <a:t>Storage</a:t>
            </a:r>
          </a:p>
          <a:p>
            <a:pPr marL="342900" indent="-342900">
              <a:spcBef>
                <a:spcPts val="600"/>
              </a:spcBef>
              <a:buFont typeface="Arial"/>
              <a:buChar char="•"/>
            </a:pPr>
            <a:r>
              <a:rPr lang="en-US" sz="2800" dirty="0" smtClean="0">
                <a:solidFill>
                  <a:srgbClr val="000099"/>
                </a:solidFill>
              </a:rPr>
              <a:t>Regulatory</a:t>
            </a: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Pictures\Natural Gas\Pipeline\IMG_1840.jpg"/>
          <p:cNvPicPr>
            <a:picLocks noGrp="1" noChangeAspect="1" noChangeArrowheads="1"/>
          </p:cNvPicPr>
          <p:nvPr>
            <p:ph idx="1"/>
          </p:nvPr>
        </p:nvPicPr>
        <p:blipFill>
          <a:blip r:embed="rId3" cstate="email"/>
          <a:srcRect/>
          <a:stretch>
            <a:fillRect/>
          </a:stretch>
        </p:blipFill>
        <p:spPr bwMode="auto">
          <a:xfrm>
            <a:off x="0" y="0"/>
            <a:ext cx="9144000" cy="6858000"/>
          </a:xfrm>
          <a:prstGeom prst="rect">
            <a:avLst/>
          </a:prstGeom>
          <a:noFill/>
        </p:spPr>
      </p:pic>
      <p:pic>
        <p:nvPicPr>
          <p:cNvPr id="5" name="Picture 2" descr="E:\Pictures\Natural Gas\Bradford co 2009\P1130230.JPG"/>
          <p:cNvPicPr>
            <a:picLocks noChangeAspect="1" noChangeArrowheads="1"/>
          </p:cNvPicPr>
          <p:nvPr/>
        </p:nvPicPr>
        <p:blipFill>
          <a:blip r:embed="rId4" cstate="email"/>
          <a:srcRect/>
          <a:stretch>
            <a:fillRect/>
          </a:stretch>
        </p:blipFill>
        <p:spPr bwMode="auto">
          <a:xfrm>
            <a:off x="6629400" y="0"/>
            <a:ext cx="2514600" cy="3352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p:cNvSpPr txBox="1"/>
          <p:nvPr/>
        </p:nvSpPr>
        <p:spPr>
          <a:xfrm>
            <a:off x="914400" y="0"/>
            <a:ext cx="5638800" cy="1446550"/>
          </a:xfrm>
          <a:prstGeom prst="rect">
            <a:avLst/>
          </a:prstGeom>
          <a:noFill/>
        </p:spPr>
        <p:txBody>
          <a:bodyPr wrap="square" rtlCol="0">
            <a:spAutoFit/>
          </a:bodyPr>
          <a:lstStyle/>
          <a:p>
            <a:pPr algn="ctr"/>
            <a:r>
              <a:rPr lang="en-US" sz="4400" b="1" dirty="0" smtClean="0">
                <a:solidFill>
                  <a:srgbClr val="000099"/>
                </a:solidFill>
                <a:effectLst>
                  <a:outerShdw blurRad="38100" dist="38100" dir="2700000" algn="tl">
                    <a:srgbClr val="000000">
                      <a:alpha val="43137"/>
                    </a:srgbClr>
                  </a:outerShdw>
                </a:effectLst>
              </a:rPr>
              <a:t>Transmission Pipeline and Reclamation</a:t>
            </a:r>
            <a:endParaRPr lang="en-US" sz="4400" b="1" dirty="0">
              <a:solidFill>
                <a:srgbClr val="000099"/>
              </a:solidFill>
              <a:effectLst>
                <a:outerShdw blurRad="38100" dist="38100" dir="2700000" algn="tl">
                  <a:srgbClr val="000000">
                    <a:alpha val="43137"/>
                  </a:srgbClr>
                </a:outerShdw>
              </a:effectLst>
            </a:endParaRPr>
          </a:p>
        </p:txBody>
      </p:sp>
      <p:sp>
        <p:nvSpPr>
          <p:cNvPr id="7" name="TextBox 6"/>
          <p:cNvSpPr txBox="1"/>
          <p:nvPr/>
        </p:nvSpPr>
        <p:spPr>
          <a:xfrm>
            <a:off x="228600" y="5562600"/>
            <a:ext cx="3352800" cy="707886"/>
          </a:xfrm>
          <a:prstGeom prst="rect">
            <a:avLst/>
          </a:prstGeom>
          <a:noFill/>
        </p:spPr>
        <p:txBody>
          <a:bodyPr wrap="square" rtlCol="0">
            <a:spAutoFit/>
          </a:bodyPr>
          <a:lstStyle/>
          <a:p>
            <a:r>
              <a:rPr lang="en-US" sz="4000" b="1" dirty="0" smtClean="0">
                <a:solidFill>
                  <a:schemeClr val="bg1"/>
                </a:solidFill>
                <a:effectLst>
                  <a:outerShdw blurRad="38100" dist="38100" dir="2700000" algn="tl">
                    <a:srgbClr val="000000">
                      <a:alpha val="43137"/>
                    </a:srgbClr>
                  </a:outerShdw>
                </a:effectLst>
              </a:rPr>
              <a:t>The </a:t>
            </a:r>
            <a:r>
              <a:rPr lang="en-US" sz="4000" b="1" dirty="0" err="1" smtClean="0">
                <a:solidFill>
                  <a:schemeClr val="bg1"/>
                </a:solidFill>
                <a:effectLst>
                  <a:outerShdw blurRad="38100" dist="38100" dir="2700000" algn="tl">
                    <a:srgbClr val="000000">
                      <a:alpha val="43137"/>
                    </a:srgbClr>
                  </a:outerShdw>
                </a:effectLst>
              </a:rPr>
              <a:t>Viewshed</a:t>
            </a:r>
            <a:endParaRPr lang="en-US" sz="4000" b="1" dirty="0">
              <a:solidFill>
                <a:schemeClr val="bg1"/>
              </a:solidFill>
              <a:effectLst>
                <a:outerShdw blurRad="38100" dist="38100" dir="2700000" algn="tl">
                  <a:srgbClr val="000000">
                    <a:alpha val="43137"/>
                  </a:srgbClr>
                </a:outerShdw>
              </a:effectLst>
            </a:endParaRPr>
          </a:p>
        </p:txBody>
      </p:sp>
      <p:cxnSp>
        <p:nvCxnSpPr>
          <p:cNvPr id="9" name="Straight Arrow Connector 8"/>
          <p:cNvCxnSpPr/>
          <p:nvPr/>
        </p:nvCxnSpPr>
        <p:spPr>
          <a:xfrm flipV="1">
            <a:off x="1752600" y="3276600"/>
            <a:ext cx="2057400" cy="2286000"/>
          </a:xfrm>
          <a:prstGeom prst="straightConnector1">
            <a:avLst/>
          </a:prstGeom>
          <a:ln w="7620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W:\Workforce Development and Continuing Education\CLIENTS\Natural Gas - LM\Pictures\Universal Well\DSC_0232copy.jpg"/>
          <p:cNvPicPr>
            <a:picLocks noChangeAspect="1" noChangeArrowheads="1"/>
          </p:cNvPicPr>
          <p:nvPr/>
        </p:nvPicPr>
        <p:blipFill>
          <a:blip r:embed="rId2" cstate="print"/>
          <a:srcRect/>
          <a:stretch>
            <a:fillRect/>
          </a:stretch>
        </p:blipFill>
        <p:spPr bwMode="auto">
          <a:xfrm>
            <a:off x="0" y="0"/>
            <a:ext cx="9144000" cy="5927388"/>
          </a:xfrm>
          <a:prstGeom prst="rect">
            <a:avLst/>
          </a:prstGeom>
          <a:ln>
            <a:noFill/>
          </a:ln>
          <a:effectLst>
            <a:softEdge rad="112500"/>
          </a:effectLst>
        </p:spPr>
      </p:pic>
      <p:sp>
        <p:nvSpPr>
          <p:cNvPr id="2" name="Title 1"/>
          <p:cNvSpPr>
            <a:spLocks noGrp="1"/>
          </p:cNvSpPr>
          <p:nvPr>
            <p:ph type="title"/>
          </p:nvPr>
        </p:nvSpPr>
        <p:spPr>
          <a:solidFill>
            <a:schemeClr val="bg1">
              <a:alpha val="58000"/>
            </a:schemeClr>
          </a:solidFill>
        </p:spPr>
        <p:txBody>
          <a:bodyPr>
            <a:noAutofit/>
          </a:bodyPr>
          <a:lstStyle/>
          <a:p>
            <a:pPr lvl="0" algn="ctr"/>
            <a:r>
              <a:rPr lang="en-US" b="1" dirty="0" smtClean="0">
                <a:solidFill>
                  <a:srgbClr val="000099"/>
                </a:solidFill>
                <a:effectLst>
                  <a:outerShdw blurRad="38100" dist="38100" dir="2700000" algn="tl">
                    <a:srgbClr val="000000">
                      <a:alpha val="43137"/>
                    </a:srgbClr>
                  </a:outerShdw>
                </a:effectLst>
              </a:rPr>
              <a:t>Noise &amp; Emissions; 20,000 HP</a:t>
            </a:r>
            <a:endParaRPr lang="en-US" b="1" dirty="0">
              <a:solidFill>
                <a:srgbClr val="000099"/>
              </a:solidFill>
              <a:effectLst>
                <a:outerShdw blurRad="38100" dist="38100" dir="2700000" algn="tl">
                  <a:srgbClr val="000000">
                    <a:alpha val="43137"/>
                  </a:srgbClr>
                </a:outerShdw>
              </a:effectLst>
            </a:endParaRPr>
          </a:p>
        </p:txBody>
      </p:sp>
      <p:sp>
        <p:nvSpPr>
          <p:cNvPr id="5" name="TextBox 4"/>
          <p:cNvSpPr txBox="1"/>
          <p:nvPr/>
        </p:nvSpPr>
        <p:spPr>
          <a:xfrm>
            <a:off x="191069" y="5339056"/>
            <a:ext cx="1622239" cy="461665"/>
          </a:xfrm>
          <a:prstGeom prst="rect">
            <a:avLst/>
          </a:prstGeom>
          <a:noFill/>
        </p:spPr>
        <p:txBody>
          <a:bodyPr wrap="none" rtlCol="0">
            <a:spAutoFit/>
          </a:bodyPr>
          <a:lstStyle/>
          <a:p>
            <a:pPr algn="ctr"/>
            <a:r>
              <a:rPr lang="en-US" sz="1200" dirty="0" smtClean="0"/>
              <a:t>Photo Courtesy </a:t>
            </a:r>
          </a:p>
          <a:p>
            <a:pPr algn="ctr"/>
            <a:r>
              <a:rPr lang="en-US" sz="1200" dirty="0" smtClean="0"/>
              <a:t>Universal Well Services</a:t>
            </a:r>
            <a:endParaRPr lang="en-US" sz="1200" dirty="0"/>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l="4375"/>
          <a:stretch>
            <a:fillRect/>
          </a:stretch>
        </p:blipFill>
        <p:spPr bwMode="auto">
          <a:xfrm>
            <a:off x="0" y="0"/>
            <a:ext cx="9144000" cy="6248400"/>
          </a:xfrm>
          <a:prstGeom prst="rect">
            <a:avLst/>
          </a:prstGeom>
          <a:noFill/>
          <a:ln w="9525">
            <a:noFill/>
            <a:miter lim="800000"/>
            <a:headEnd/>
            <a:tailEnd/>
          </a:ln>
        </p:spPr>
      </p:pic>
      <p:sp>
        <p:nvSpPr>
          <p:cNvPr id="3" name="TextBox 2"/>
          <p:cNvSpPr txBox="1"/>
          <p:nvPr/>
        </p:nvSpPr>
        <p:spPr>
          <a:xfrm>
            <a:off x="762000" y="0"/>
            <a:ext cx="6096000" cy="707886"/>
          </a:xfrm>
          <a:prstGeom prst="rect">
            <a:avLst/>
          </a:prstGeom>
          <a:noFill/>
        </p:spPr>
        <p:txBody>
          <a:bodyPr wrap="square" rtlCol="0">
            <a:spAutoFit/>
          </a:bodyPr>
          <a:lstStyle/>
          <a:p>
            <a:r>
              <a:rPr lang="en-US" sz="4000" b="1" dirty="0" smtClean="0">
                <a:solidFill>
                  <a:schemeClr val="bg1"/>
                </a:solidFill>
                <a:effectLst>
                  <a:outerShdw blurRad="38100" dist="38100" dir="2700000" algn="tl">
                    <a:srgbClr val="000000">
                      <a:alpha val="43137"/>
                    </a:srgbClr>
                  </a:outerShdw>
                </a:effectLst>
              </a:rPr>
              <a:t>Noise Suppression Blankets</a:t>
            </a:r>
            <a:endParaRPr lang="en-US" sz="4000" dirty="0">
              <a:solidFill>
                <a:schemeClr val="bg1"/>
              </a:solidFill>
            </a:endParaRP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33600" y="0"/>
            <a:ext cx="7010400" cy="769441"/>
          </a:xfrm>
          <a:prstGeom prst="rect">
            <a:avLst/>
          </a:prstGeom>
        </p:spPr>
        <p:txBody>
          <a:bodyPr wrap="square">
            <a:spAutoFit/>
          </a:bodyPr>
          <a:lstStyle/>
          <a:p>
            <a:pPr algn="ctr"/>
            <a:r>
              <a:rPr lang="en-US" sz="4400" b="1" dirty="0" smtClean="0">
                <a:solidFill>
                  <a:srgbClr val="000099"/>
                </a:solidFill>
                <a:effectLst>
                  <a:outerShdw blurRad="38100" dist="38100" dir="2700000" algn="tl">
                    <a:srgbClr val="000000">
                      <a:alpha val="43137"/>
                    </a:srgbClr>
                  </a:outerShdw>
                </a:effectLst>
              </a:rPr>
              <a:t>Bradford County, PA Traffic</a:t>
            </a:r>
            <a:endParaRPr lang="en-US" sz="4400" b="1" dirty="0">
              <a:solidFill>
                <a:srgbClr val="000099"/>
              </a:solidFill>
              <a:effectLst>
                <a:outerShdw blurRad="38100" dist="38100" dir="2700000" algn="tl">
                  <a:srgbClr val="000000">
                    <a:alpha val="43137"/>
                  </a:srgbClr>
                </a:outerShdw>
              </a:effectLst>
            </a:endParaRPr>
          </a:p>
        </p:txBody>
      </p:sp>
      <p:graphicFrame>
        <p:nvGraphicFramePr>
          <p:cNvPr id="6" name="Chart 5"/>
          <p:cNvGraphicFramePr/>
          <p:nvPr/>
        </p:nvGraphicFramePr>
        <p:xfrm>
          <a:off x="0" y="584775"/>
          <a:ext cx="9144000" cy="5358825"/>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4" descr="MCOR-word-blk.png"/>
          <p:cNvPicPr>
            <a:picLocks noChangeAspect="1"/>
          </p:cNvPicPr>
          <p:nvPr/>
        </p:nvPicPr>
        <p:blipFill>
          <a:blip r:embed="rId3" cstate="print"/>
          <a:srcRect/>
          <a:stretch>
            <a:fillRect/>
          </a:stretch>
        </p:blipFill>
        <p:spPr bwMode="auto">
          <a:xfrm>
            <a:off x="793969" y="230187"/>
            <a:ext cx="1397000" cy="63341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172200"/>
          </a:xfrm>
          <a:solidFill>
            <a:schemeClr val="bg2">
              <a:lumMod val="25000"/>
            </a:schemeClr>
          </a:solidFill>
        </p:spPr>
        <p:txBody>
          <a:bodyPr>
            <a:normAutofit/>
          </a:bodyPr>
          <a:lstStyle/>
          <a:p>
            <a:pPr algn="ctr">
              <a:buNone/>
            </a:pPr>
            <a:r>
              <a:rPr lang="en-US" b="1" dirty="0" smtClean="0">
                <a:solidFill>
                  <a:srgbClr val="000099"/>
                </a:solidFill>
                <a:effectLst>
                  <a:outerShdw blurRad="38100" dist="38100" dir="2700000" algn="tl">
                    <a:srgbClr val="000000">
                      <a:alpha val="43137"/>
                    </a:srgbClr>
                  </a:outerShdw>
                </a:effectLst>
              </a:rPr>
              <a:t> </a:t>
            </a:r>
          </a:p>
          <a:p>
            <a:pPr algn="ctr">
              <a:buNone/>
            </a:pPr>
            <a:r>
              <a:rPr lang="en-US" sz="5400" b="1" dirty="0" smtClean="0">
                <a:solidFill>
                  <a:schemeClr val="bg1"/>
                </a:solidFill>
                <a:effectLst>
                  <a:outerShdw blurRad="38100" dist="38100" dir="2700000" algn="tl">
                    <a:srgbClr val="000000">
                      <a:alpha val="43137"/>
                    </a:srgbClr>
                  </a:outerShdw>
                </a:effectLst>
              </a:rPr>
              <a:t>Social Challenges</a:t>
            </a:r>
          </a:p>
          <a:p>
            <a:pPr algn="ctr">
              <a:buNone/>
            </a:pPr>
            <a:endParaRPr lang="en-US" sz="5400" b="1" dirty="0" smtClean="0">
              <a:solidFill>
                <a:schemeClr val="bg1"/>
              </a:solidFill>
              <a:effectLst>
                <a:outerShdw blurRad="38100" dist="38100" dir="2700000" algn="tl">
                  <a:srgbClr val="000000">
                    <a:alpha val="43137"/>
                  </a:srgbClr>
                </a:outerShdw>
              </a:effectLst>
            </a:endParaRPr>
          </a:p>
          <a:p>
            <a:pPr marL="914400" indent="-914400">
              <a:buAutoNum type="arabicPeriod"/>
            </a:pPr>
            <a:r>
              <a:rPr lang="en-US" sz="5400" b="1" dirty="0" smtClean="0">
                <a:solidFill>
                  <a:schemeClr val="bg1"/>
                </a:solidFill>
                <a:effectLst>
                  <a:outerShdw blurRad="38100" dist="38100" dir="2700000" algn="tl">
                    <a:srgbClr val="000000">
                      <a:alpha val="43137"/>
                    </a:srgbClr>
                  </a:outerShdw>
                </a:effectLst>
              </a:rPr>
              <a:t>Community Impacts</a:t>
            </a:r>
          </a:p>
          <a:p>
            <a:pPr marL="914400" indent="-914400">
              <a:buAutoNum type="arabicPeriod"/>
            </a:pPr>
            <a:r>
              <a:rPr lang="en-US" sz="5400" b="1" dirty="0" smtClean="0">
                <a:solidFill>
                  <a:schemeClr val="bg1"/>
                </a:solidFill>
                <a:effectLst>
                  <a:outerShdw blurRad="38100" dist="38100" dir="2700000" algn="tl">
                    <a:srgbClr val="000000">
                      <a:alpha val="43137"/>
                    </a:srgbClr>
                  </a:outerShdw>
                </a:effectLst>
              </a:rPr>
              <a:t>Socialization Procedures</a:t>
            </a:r>
          </a:p>
          <a:p>
            <a:pPr marL="914400" indent="-914400">
              <a:buAutoNum type="arabicPeriod"/>
            </a:pPr>
            <a:r>
              <a:rPr lang="en-US" sz="5400" b="1" dirty="0" smtClean="0">
                <a:solidFill>
                  <a:schemeClr val="bg1"/>
                </a:solidFill>
                <a:effectLst>
                  <a:outerShdw blurRad="38100" dist="38100" dir="2700000" algn="tl">
                    <a:srgbClr val="000000">
                      <a:alpha val="43137"/>
                    </a:srgbClr>
                  </a:outerShdw>
                </a:effectLst>
              </a:rPr>
              <a:t>Case Studies</a:t>
            </a:r>
          </a:p>
          <a:p>
            <a:pPr marL="914400" indent="-914400" algn="ctr">
              <a:buAutoNum type="arabicPeriod"/>
            </a:pPr>
            <a:endParaRPr lang="en-US" sz="5400" b="1" dirty="0">
              <a:solidFill>
                <a:srgbClr val="000099"/>
              </a:solidFill>
              <a:effectLst>
                <a:outerShdw blurRad="38100" dist="38100" dir="2700000" algn="tl">
                  <a:srgbClr val="000000">
                    <a:alpha val="43137"/>
                  </a:srgbClr>
                </a:outerShdw>
              </a:effectLst>
            </a:endParaRPr>
          </a:p>
        </p:txBody>
      </p:sp>
      <p:sp>
        <p:nvSpPr>
          <p:cNvPr id="4" name="Slide Number Placeholder 3"/>
          <p:cNvSpPr>
            <a:spLocks noGrp="1"/>
          </p:cNvSpPr>
          <p:nvPr>
            <p:ph type="sldNum" sz="quarter" idx="4294967295"/>
          </p:nvPr>
        </p:nvSpPr>
        <p:spPr>
          <a:xfrm>
            <a:off x="7010400" y="6356350"/>
            <a:ext cx="2133600" cy="365125"/>
          </a:xfrm>
        </p:spPr>
        <p:txBody>
          <a:bodyPr/>
          <a:lstStyle/>
          <a:p>
            <a:fld id="{FD7E31A1-08AD-411C-8619-CADC3046AE04}" type="slidenum">
              <a:rPr lang="en-US" smtClean="0"/>
              <a:pPr/>
              <a:t>2</a:t>
            </a:fld>
            <a:endParaRPr lang="en-US"/>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6" name="Picture 6" descr="Coral Pink Sand Dunes State Park"/>
          <p:cNvPicPr>
            <a:picLocks noChangeAspect="1" noChangeArrowheads="1"/>
          </p:cNvPicPr>
          <p:nvPr/>
        </p:nvPicPr>
        <p:blipFill>
          <a:blip r:embed="rId2" cstate="print"/>
          <a:srcRect/>
          <a:stretch>
            <a:fillRect/>
          </a:stretch>
        </p:blipFill>
        <p:spPr bwMode="auto">
          <a:xfrm>
            <a:off x="0" y="0"/>
            <a:ext cx="9143999" cy="6248400"/>
          </a:xfrm>
          <a:prstGeom prst="rect">
            <a:avLst/>
          </a:prstGeom>
          <a:ln>
            <a:noFill/>
          </a:ln>
          <a:effectLst>
            <a:softEdge rad="112500"/>
          </a:effectLst>
        </p:spPr>
      </p:pic>
      <p:sp>
        <p:nvSpPr>
          <p:cNvPr id="2" name="Title 1"/>
          <p:cNvSpPr>
            <a:spLocks noGrp="1"/>
          </p:cNvSpPr>
          <p:nvPr>
            <p:ph type="title"/>
          </p:nvPr>
        </p:nvSpPr>
        <p:spPr>
          <a:xfrm>
            <a:off x="0" y="0"/>
            <a:ext cx="9144000" cy="1066800"/>
          </a:xfrm>
          <a:noFill/>
        </p:spPr>
        <p:txBody>
          <a:bodyPr>
            <a:noAutofit/>
          </a:bodyPr>
          <a:lstStyle/>
          <a:p>
            <a:pPr algn="ctr"/>
            <a:r>
              <a:rPr lang="en-US" b="1" dirty="0" smtClean="0">
                <a:solidFill>
                  <a:srgbClr val="000099"/>
                </a:solidFill>
                <a:effectLst>
                  <a:outerShdw blurRad="38100" dist="38100" dir="2700000" algn="tl">
                    <a:srgbClr val="000000">
                      <a:alpha val="43137"/>
                    </a:srgbClr>
                  </a:outerShdw>
                </a:effectLst>
              </a:rPr>
              <a:t>Support Industries and Land Use</a:t>
            </a:r>
            <a:endParaRPr lang="en-US" b="1" dirty="0">
              <a:solidFill>
                <a:srgbClr val="000099"/>
              </a:solidFill>
              <a:effectLst>
                <a:outerShdw blurRad="38100" dist="38100" dir="2700000" algn="tl">
                  <a:srgbClr val="000000">
                    <a:alpha val="43137"/>
                  </a:srgbClr>
                </a:outerShdw>
              </a:effectLst>
            </a:endParaRPr>
          </a:p>
        </p:txBody>
      </p:sp>
      <p:sp>
        <p:nvSpPr>
          <p:cNvPr id="9" name="Text Placeholder 8"/>
          <p:cNvSpPr>
            <a:spLocks noGrp="1"/>
          </p:cNvSpPr>
          <p:nvPr>
            <p:ph idx="4294967295"/>
          </p:nvPr>
        </p:nvSpPr>
        <p:spPr>
          <a:xfrm>
            <a:off x="0" y="1381125"/>
            <a:ext cx="1985963" cy="952500"/>
          </a:xfrm>
        </p:spPr>
        <p:txBody>
          <a:bodyPr>
            <a:normAutofit/>
          </a:bodyPr>
          <a:lstStyle/>
          <a:p>
            <a:pPr>
              <a:buNone/>
            </a:pPr>
            <a:r>
              <a:rPr lang="en-US" sz="4400" dirty="0" smtClean="0">
                <a:solidFill>
                  <a:srgbClr val="000099"/>
                </a:solidFill>
              </a:rPr>
              <a:t>Sand</a:t>
            </a:r>
            <a:endParaRPr lang="en-US" sz="4400" dirty="0">
              <a:solidFill>
                <a:srgbClr val="000099"/>
              </a:solidFill>
            </a:endParaRPr>
          </a:p>
        </p:txBody>
      </p:sp>
      <p:pic>
        <p:nvPicPr>
          <p:cNvPr id="25602" name="Picture 2" descr="Sand dunes"/>
          <p:cNvPicPr>
            <a:picLocks noChangeAspect="1" noChangeArrowheads="1"/>
          </p:cNvPicPr>
          <p:nvPr/>
        </p:nvPicPr>
        <p:blipFill>
          <a:blip r:embed="rId3"/>
          <a:srcRect/>
          <a:stretch>
            <a:fillRect/>
          </a:stretch>
        </p:blipFill>
        <p:spPr bwMode="auto">
          <a:xfrm>
            <a:off x="71438" y="-136525"/>
            <a:ext cx="9525" cy="9525"/>
          </a:xfrm>
          <a:prstGeom prst="rect">
            <a:avLst/>
          </a:prstGeom>
          <a:noFill/>
        </p:spPr>
      </p:pic>
      <p:pic>
        <p:nvPicPr>
          <p:cNvPr id="25604" name="Picture 4" descr="Sand dunes"/>
          <p:cNvPicPr>
            <a:picLocks noChangeAspect="1" noChangeArrowheads="1"/>
          </p:cNvPicPr>
          <p:nvPr/>
        </p:nvPicPr>
        <p:blipFill>
          <a:blip r:embed="rId3"/>
          <a:srcRect/>
          <a:stretch>
            <a:fillRect/>
          </a:stretch>
        </p:blipFill>
        <p:spPr bwMode="auto">
          <a:xfrm>
            <a:off x="71438" y="-136525"/>
            <a:ext cx="9525" cy="9525"/>
          </a:xfrm>
          <a:prstGeom prst="rect">
            <a:avLst/>
          </a:prstGeom>
          <a:noFill/>
        </p:spPr>
      </p:pic>
      <p:sp>
        <p:nvSpPr>
          <p:cNvPr id="8" name="TextBox 7"/>
          <p:cNvSpPr txBox="1"/>
          <p:nvPr/>
        </p:nvSpPr>
        <p:spPr>
          <a:xfrm>
            <a:off x="6837528" y="5451438"/>
            <a:ext cx="2306471" cy="369332"/>
          </a:xfrm>
          <a:prstGeom prst="rect">
            <a:avLst/>
          </a:prstGeom>
          <a:noFill/>
        </p:spPr>
        <p:txBody>
          <a:bodyPr wrap="square" rtlCol="0">
            <a:spAutoFit/>
          </a:bodyPr>
          <a:lstStyle/>
          <a:p>
            <a:r>
              <a:rPr lang="en-US" i="1" dirty="0" smtClean="0"/>
              <a:t>Courtesy: Tim Kelsey</a:t>
            </a:r>
            <a:endParaRPr lang="en-US" i="1" dirty="0"/>
          </a:p>
        </p:txBody>
      </p:sp>
      <p:sp>
        <p:nvSpPr>
          <p:cNvPr id="10" name="TextBox 9"/>
          <p:cNvSpPr txBox="1"/>
          <p:nvPr/>
        </p:nvSpPr>
        <p:spPr>
          <a:xfrm>
            <a:off x="304800" y="4724400"/>
            <a:ext cx="6400800" cy="1569660"/>
          </a:xfrm>
          <a:prstGeom prst="rect">
            <a:avLst/>
          </a:prstGeom>
          <a:solidFill>
            <a:schemeClr val="bg1"/>
          </a:solidFill>
        </p:spPr>
        <p:txBody>
          <a:bodyPr wrap="square" rtlCol="0">
            <a:spAutoFit/>
          </a:bodyPr>
          <a:lstStyle/>
          <a:p>
            <a:r>
              <a:rPr lang="en-US" sz="3200" b="1" dirty="0" smtClean="0">
                <a:solidFill>
                  <a:srgbClr val="000099"/>
                </a:solidFill>
              </a:rPr>
              <a:t>10-12 truck loads sand per </a:t>
            </a:r>
            <a:r>
              <a:rPr lang="en-US" sz="3200" b="1" dirty="0" err="1" smtClean="0">
                <a:solidFill>
                  <a:srgbClr val="000099"/>
                </a:solidFill>
              </a:rPr>
              <a:t>frac</a:t>
            </a:r>
            <a:r>
              <a:rPr lang="en-US" sz="3200" b="1" dirty="0" smtClean="0">
                <a:solidFill>
                  <a:srgbClr val="000099"/>
                </a:solidFill>
              </a:rPr>
              <a:t> stage</a:t>
            </a:r>
          </a:p>
          <a:p>
            <a:r>
              <a:rPr lang="en-US" sz="3200" b="1" dirty="0" smtClean="0">
                <a:solidFill>
                  <a:srgbClr val="000099"/>
                </a:solidFill>
              </a:rPr>
              <a:t>23-25 railroad cars of sand/well</a:t>
            </a:r>
          </a:p>
          <a:p>
            <a:r>
              <a:rPr lang="en-US" sz="3200" b="1" dirty="0" smtClean="0">
                <a:solidFill>
                  <a:srgbClr val="000099"/>
                </a:solidFill>
              </a:rPr>
              <a:t>17,000’ of steel well casing/well</a:t>
            </a: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endParaRPr lang="en-US"/>
          </a:p>
        </p:txBody>
      </p:sp>
      <p:pic>
        <p:nvPicPr>
          <p:cNvPr id="5" name="Picture 4" descr="IMG_7488.JPG"/>
          <p:cNvPicPr>
            <a:picLocks noChangeAspect="1"/>
          </p:cNvPicPr>
          <p:nvPr/>
        </p:nvPicPr>
        <p:blipFill>
          <a:blip r:embed="rId3" cstate="print"/>
          <a:srcRect t="2500"/>
          <a:stretch>
            <a:fillRect/>
          </a:stretch>
        </p:blipFill>
        <p:spPr>
          <a:xfrm>
            <a:off x="0" y="0"/>
            <a:ext cx="9144000" cy="5943607"/>
          </a:xfrm>
          <a:prstGeom prst="rect">
            <a:avLst/>
          </a:prstGeom>
          <a:ln>
            <a:noFill/>
          </a:ln>
          <a:effectLst>
            <a:softEdge rad="112500"/>
          </a:effectLst>
        </p:spPr>
      </p:pic>
      <p:pic>
        <p:nvPicPr>
          <p:cNvPr id="4" name="Picture 3" descr="IMG_7488.JPG"/>
          <p:cNvPicPr>
            <a:picLocks noChangeAspect="1"/>
          </p:cNvPicPr>
          <p:nvPr/>
        </p:nvPicPr>
        <p:blipFill>
          <a:blip r:embed="rId4" cstate="print"/>
          <a:srcRect b="3684"/>
          <a:stretch>
            <a:fillRect/>
          </a:stretch>
        </p:blipFill>
        <p:spPr>
          <a:xfrm>
            <a:off x="0" y="0"/>
            <a:ext cx="9144000" cy="5871411"/>
          </a:xfrm>
          <a:prstGeom prst="rect">
            <a:avLst/>
          </a:prstGeom>
          <a:ln>
            <a:noFill/>
          </a:ln>
          <a:effectLst>
            <a:softEdge rad="112500"/>
          </a:effectLst>
        </p:spPr>
      </p:pic>
      <p:sp>
        <p:nvSpPr>
          <p:cNvPr id="8" name="TextBox 7"/>
          <p:cNvSpPr txBox="1"/>
          <p:nvPr/>
        </p:nvSpPr>
        <p:spPr>
          <a:xfrm>
            <a:off x="838200" y="0"/>
            <a:ext cx="8001000" cy="769441"/>
          </a:xfrm>
          <a:prstGeom prst="rect">
            <a:avLst/>
          </a:prstGeom>
          <a:noFill/>
        </p:spPr>
        <p:txBody>
          <a:bodyPr wrap="square" rtlCol="0">
            <a:spAutoFit/>
          </a:bodyPr>
          <a:lstStyle/>
          <a:p>
            <a:pPr algn="ctr"/>
            <a:r>
              <a:rPr lang="en-US" sz="4400" b="1" dirty="0" smtClean="0">
                <a:solidFill>
                  <a:srgbClr val="000099"/>
                </a:solidFill>
                <a:effectLst>
                  <a:outerShdw blurRad="38100" dist="38100" dir="2700000" algn="tl">
                    <a:srgbClr val="000000">
                      <a:alpha val="43137"/>
                    </a:srgbClr>
                  </a:outerShdw>
                </a:effectLst>
              </a:rPr>
              <a:t>Support Industries and Land Use</a:t>
            </a:r>
            <a:endParaRPr lang="en-US" sz="4400" dirty="0"/>
          </a:p>
        </p:txBody>
      </p:sp>
      <p:sp>
        <p:nvSpPr>
          <p:cNvPr id="10" name="TextBox 9"/>
          <p:cNvSpPr txBox="1"/>
          <p:nvPr/>
        </p:nvSpPr>
        <p:spPr>
          <a:xfrm>
            <a:off x="3429000" y="5288340"/>
            <a:ext cx="5715000" cy="1569660"/>
          </a:xfrm>
          <a:prstGeom prst="rect">
            <a:avLst/>
          </a:prstGeom>
          <a:solidFill>
            <a:schemeClr val="bg1"/>
          </a:solidFill>
        </p:spPr>
        <p:txBody>
          <a:bodyPr wrap="square" rtlCol="0">
            <a:spAutoFit/>
          </a:bodyPr>
          <a:lstStyle/>
          <a:p>
            <a:pPr algn="ctr"/>
            <a:r>
              <a:rPr lang="en-US" sz="3200" b="1" dirty="0" smtClean="0">
                <a:solidFill>
                  <a:srgbClr val="000099"/>
                </a:solidFill>
              </a:rPr>
              <a:t>900-1200 water trucks per well</a:t>
            </a:r>
          </a:p>
          <a:p>
            <a:pPr algn="ctr"/>
            <a:r>
              <a:rPr lang="en-US" sz="3200" b="1" dirty="0" smtClean="0">
                <a:solidFill>
                  <a:srgbClr val="000099"/>
                </a:solidFill>
              </a:rPr>
              <a:t>Water is railed in, removing truck traffic. Pipelines in use.</a:t>
            </a:r>
            <a:endParaRPr lang="en-US" sz="3200" b="1" dirty="0">
              <a:solidFill>
                <a:srgbClr val="000099"/>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457200" y="353568"/>
            <a:ext cx="8077830" cy="731838"/>
          </a:xfrm>
        </p:spPr>
        <p:txBody>
          <a:bodyPr/>
          <a:lstStyle/>
          <a:p>
            <a:pPr algn="ctr" eaLnBrk="1" hangingPunct="1"/>
            <a:r>
              <a:rPr lang="en-US" b="1" dirty="0" smtClean="0">
                <a:solidFill>
                  <a:srgbClr val="000099"/>
                </a:solidFill>
                <a:effectLst>
                  <a:outerShdw blurRad="38100" dist="38100" dir="2700000" algn="tl">
                    <a:srgbClr val="000000">
                      <a:alpha val="43137"/>
                    </a:srgbClr>
                  </a:outerShdw>
                </a:effectLst>
              </a:rPr>
              <a:t>1. Community Impacts</a:t>
            </a:r>
          </a:p>
        </p:txBody>
      </p:sp>
      <p:sp>
        <p:nvSpPr>
          <p:cNvPr id="19459" name="Content Placeholder 2"/>
          <p:cNvSpPr>
            <a:spLocks noGrp="1"/>
          </p:cNvSpPr>
          <p:nvPr>
            <p:ph idx="1"/>
          </p:nvPr>
        </p:nvSpPr>
        <p:spPr/>
        <p:txBody>
          <a:bodyPr>
            <a:normAutofit lnSpcReduction="10000"/>
          </a:bodyPr>
          <a:lstStyle/>
          <a:p>
            <a:pPr marL="514350" lvl="1" indent="-514350">
              <a:buNone/>
            </a:pPr>
            <a:endParaRPr lang="en-US" sz="2000" b="1" dirty="0" smtClean="0"/>
          </a:p>
          <a:p>
            <a:pPr marL="914400" lvl="1" indent="-514350" eaLnBrk="1" hangingPunct="1"/>
            <a:r>
              <a:rPr lang="en-US" sz="3200" dirty="0" smtClean="0">
                <a:solidFill>
                  <a:srgbClr val="000099"/>
                </a:solidFill>
              </a:rPr>
              <a:t>Most jobs will be “Blue Collar” </a:t>
            </a:r>
            <a:r>
              <a:rPr lang="en-US" sz="3200" b="1" dirty="0" smtClean="0">
                <a:solidFill>
                  <a:srgbClr val="000099"/>
                </a:solidFill>
              </a:rPr>
              <a:t>(75%)</a:t>
            </a:r>
          </a:p>
          <a:p>
            <a:pPr marL="914400" lvl="1" indent="-514350"/>
            <a:r>
              <a:rPr lang="en-US" sz="3200" dirty="0" smtClean="0">
                <a:solidFill>
                  <a:srgbClr val="000099"/>
                </a:solidFill>
              </a:rPr>
              <a:t>Workforce required to drill a single well will require </a:t>
            </a:r>
            <a:r>
              <a:rPr lang="en-US" sz="3200" b="1" dirty="0" smtClean="0">
                <a:solidFill>
                  <a:srgbClr val="000099"/>
                </a:solidFill>
              </a:rPr>
              <a:t>420 individuals </a:t>
            </a:r>
            <a:r>
              <a:rPr lang="en-US" sz="3200" dirty="0" smtClean="0">
                <a:solidFill>
                  <a:srgbClr val="000099"/>
                </a:solidFill>
              </a:rPr>
              <a:t>working across </a:t>
            </a:r>
            <a:r>
              <a:rPr lang="en-US" sz="3200" b="1" dirty="0" smtClean="0">
                <a:solidFill>
                  <a:srgbClr val="000099"/>
                </a:solidFill>
              </a:rPr>
              <a:t>150 different occupations/jobs</a:t>
            </a:r>
          </a:p>
          <a:p>
            <a:pPr marL="914400" lvl="1" indent="-514350"/>
            <a:r>
              <a:rPr lang="en-US" sz="3200" dirty="0" smtClean="0">
                <a:solidFill>
                  <a:srgbClr val="000099"/>
                </a:solidFill>
              </a:rPr>
              <a:t>Natural gas infrastructure (processing capacity, pipeline, storage) may impact job growth</a:t>
            </a:r>
          </a:p>
          <a:p>
            <a:pPr marL="914400" lvl="1" indent="-514350"/>
            <a:r>
              <a:rPr lang="en-US" sz="3200" dirty="0" smtClean="0">
                <a:solidFill>
                  <a:srgbClr val="000099"/>
                </a:solidFill>
              </a:rPr>
              <a:t>Natural gas pricing will likely impact growth</a:t>
            </a: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28600" y="83125"/>
            <a:ext cx="8235667" cy="5764761"/>
            <a:chOff x="982639" y="83125"/>
            <a:chExt cx="7686348" cy="5764761"/>
          </a:xfrm>
        </p:grpSpPr>
        <p:pic>
          <p:nvPicPr>
            <p:cNvPr id="3" name="Picture 2" descr="Workforce Chart2.jpg"/>
            <p:cNvPicPr>
              <a:picLocks noChangeAspect="1"/>
            </p:cNvPicPr>
            <p:nvPr/>
          </p:nvPicPr>
          <p:blipFill>
            <a:blip r:embed="rId2" cstate="print"/>
            <a:stretch>
              <a:fillRect/>
            </a:stretch>
          </p:blipFill>
          <p:spPr>
            <a:xfrm>
              <a:off x="982639" y="83125"/>
              <a:ext cx="7686348" cy="5764761"/>
            </a:xfrm>
            <a:prstGeom prst="rect">
              <a:avLst/>
            </a:prstGeom>
            <a:ln w="28575" cap="rnd">
              <a:solidFill>
                <a:srgbClr val="000000"/>
              </a:solidFill>
              <a:round/>
            </a:ln>
            <a:effectLst>
              <a:outerShdw blurRad="57150" dist="50800" dir="2700000" algn="tl" rotWithShape="0">
                <a:srgbClr val="000000">
                  <a:alpha val="40000"/>
                </a:srgbClr>
              </a:outerShdw>
            </a:effectLst>
          </p:spPr>
        </p:pic>
        <p:sp>
          <p:nvSpPr>
            <p:cNvPr id="2" name="TextBox 1"/>
            <p:cNvSpPr txBox="1"/>
            <p:nvPr/>
          </p:nvSpPr>
          <p:spPr>
            <a:xfrm>
              <a:off x="996286" y="5533999"/>
              <a:ext cx="5841242" cy="276999"/>
            </a:xfrm>
            <a:prstGeom prst="rect">
              <a:avLst/>
            </a:prstGeom>
            <a:noFill/>
          </p:spPr>
          <p:txBody>
            <a:bodyPr wrap="square" rtlCol="0">
              <a:spAutoFit/>
            </a:bodyPr>
            <a:lstStyle/>
            <a:p>
              <a:r>
                <a:rPr lang="en-US" sz="1200" dirty="0" smtClean="0">
                  <a:latin typeface="+mn-lt"/>
                </a:rPr>
                <a:t>Source:  PA Marcellus Shale Workforce Needs Assessment </a:t>
              </a:r>
              <a:r>
                <a:rPr lang="en-US" sz="1200" dirty="0" smtClean="0">
                  <a:latin typeface="+mn-lt"/>
                  <a:hlinkClick r:id="rId3"/>
                </a:rPr>
                <a:t>http://www.msetc.org/</a:t>
              </a:r>
              <a:r>
                <a:rPr lang="en-US" sz="1200" dirty="0" smtClean="0">
                  <a:latin typeface="+mn-lt"/>
                </a:rPr>
                <a:t> </a:t>
              </a:r>
              <a:endParaRPr lang="en-US" sz="1200" dirty="0">
                <a:latin typeface="+mn-lt"/>
              </a:endParaRPr>
            </a:p>
          </p:txBody>
        </p:sp>
      </p:gr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p:txBody>
          <a:bodyPr>
            <a:noAutofit/>
          </a:bodyPr>
          <a:lstStyle/>
          <a:p>
            <a:r>
              <a:rPr lang="en-US" b="1" dirty="0">
                <a:solidFill>
                  <a:srgbClr val="000099"/>
                </a:solidFill>
                <a:effectLst>
                  <a:outerShdw blurRad="38100" dist="38100" dir="2700000" algn="tl">
                    <a:srgbClr val="000000">
                      <a:alpha val="43137"/>
                    </a:srgbClr>
                  </a:outerShdw>
                </a:effectLst>
                <a:latin typeface="+mn-lt"/>
              </a:rPr>
              <a:t>Three Phases of Natural Gas Development</a:t>
            </a:r>
          </a:p>
        </p:txBody>
      </p:sp>
      <p:sp>
        <p:nvSpPr>
          <p:cNvPr id="155651" name="Rectangle 3"/>
          <p:cNvSpPr>
            <a:spLocks noGrp="1" noChangeArrowheads="1"/>
          </p:cNvSpPr>
          <p:nvPr>
            <p:ph type="body" idx="4294967295"/>
          </p:nvPr>
        </p:nvSpPr>
        <p:spPr>
          <a:xfrm>
            <a:off x="0" y="1600200"/>
            <a:ext cx="8229600" cy="4525963"/>
          </a:xfrm>
        </p:spPr>
        <p:txBody>
          <a:bodyPr/>
          <a:lstStyle/>
          <a:p>
            <a:pPr>
              <a:buFont typeface="Wingdings" pitchFamily="2" charset="2"/>
              <a:buNone/>
            </a:pPr>
            <a:r>
              <a:rPr lang="en-US"/>
              <a:t/>
            </a:r>
            <a:br>
              <a:rPr lang="en-US"/>
            </a:br>
            <a:endParaRPr lang="en-US"/>
          </a:p>
        </p:txBody>
      </p:sp>
      <p:sp>
        <p:nvSpPr>
          <p:cNvPr id="155652" name="Line 4"/>
          <p:cNvSpPr>
            <a:spLocks noChangeShapeType="1"/>
          </p:cNvSpPr>
          <p:nvPr/>
        </p:nvSpPr>
        <p:spPr bwMode="auto">
          <a:xfrm>
            <a:off x="381000" y="1447800"/>
            <a:ext cx="8382000" cy="0"/>
          </a:xfrm>
          <a:prstGeom prst="line">
            <a:avLst/>
          </a:prstGeom>
          <a:noFill/>
          <a:ln w="9525">
            <a:solidFill>
              <a:schemeClr val="tx1"/>
            </a:solidFill>
            <a:round/>
            <a:headEnd/>
            <a:tailEnd/>
          </a:ln>
          <a:effectLst/>
        </p:spPr>
        <p:txBody>
          <a:bodyPr/>
          <a:lstStyle/>
          <a:p>
            <a:endParaRPr lang="en-US"/>
          </a:p>
        </p:txBody>
      </p:sp>
      <p:sp>
        <p:nvSpPr>
          <p:cNvPr id="155653" name="Text Box 5"/>
          <p:cNvSpPr txBox="1">
            <a:spLocks noChangeArrowheads="1"/>
          </p:cNvSpPr>
          <p:nvPr/>
        </p:nvSpPr>
        <p:spPr bwMode="auto">
          <a:xfrm>
            <a:off x="533400" y="1524000"/>
            <a:ext cx="7940675" cy="2043113"/>
          </a:xfrm>
          <a:prstGeom prst="rect">
            <a:avLst/>
          </a:prstGeom>
          <a:noFill/>
          <a:ln w="9525">
            <a:noFill/>
            <a:miter lim="800000"/>
            <a:headEnd/>
            <a:tailEnd/>
          </a:ln>
          <a:effectLst/>
        </p:spPr>
        <p:txBody>
          <a:bodyPr>
            <a:spAutoFit/>
          </a:bodyPr>
          <a:lstStyle/>
          <a:p>
            <a:pPr marL="508000" eaLnBrk="1" hangingPunct="1">
              <a:tabLst>
                <a:tab pos="403225" algn="l"/>
              </a:tabLst>
            </a:pPr>
            <a:r>
              <a:rPr lang="en-US" sz="2800" b="1" dirty="0">
                <a:solidFill>
                  <a:srgbClr val="000099"/>
                </a:solidFill>
                <a:cs typeface="Arial" charset="0"/>
              </a:rPr>
              <a:t>Development Phase</a:t>
            </a:r>
            <a:r>
              <a:rPr lang="en-US" sz="2400" dirty="0">
                <a:solidFill>
                  <a:srgbClr val="000099"/>
                </a:solidFill>
                <a:cs typeface="Arial" charset="0"/>
              </a:rPr>
              <a:t> </a:t>
            </a:r>
            <a:r>
              <a:rPr lang="en-US" sz="1800" dirty="0">
                <a:solidFill>
                  <a:srgbClr val="000099"/>
                </a:solidFill>
                <a:cs typeface="Arial" charset="0"/>
              </a:rPr>
              <a:t>(Short Lived/Labor Intensive)</a:t>
            </a:r>
          </a:p>
          <a:p>
            <a:pPr marL="508000" eaLnBrk="1" hangingPunct="1">
              <a:buFontTx/>
              <a:buChar char="•"/>
              <a:tabLst>
                <a:tab pos="403225" algn="l"/>
              </a:tabLst>
            </a:pPr>
            <a:r>
              <a:rPr lang="en-US" sz="1800" dirty="0">
                <a:solidFill>
                  <a:srgbClr val="000099"/>
                </a:solidFill>
                <a:cs typeface="Arial" charset="0"/>
              </a:rPr>
              <a:t> </a:t>
            </a:r>
            <a:r>
              <a:rPr lang="en-US" sz="2000" dirty="0">
                <a:solidFill>
                  <a:srgbClr val="000099"/>
                </a:solidFill>
                <a:cs typeface="Arial" charset="0"/>
              </a:rPr>
              <a:t>Well-pad and Access Road Construction</a:t>
            </a:r>
          </a:p>
          <a:p>
            <a:pPr marL="508000" eaLnBrk="1" hangingPunct="1">
              <a:buFontTx/>
              <a:buChar char="•"/>
              <a:tabLst>
                <a:tab pos="403225" algn="l"/>
              </a:tabLst>
            </a:pPr>
            <a:r>
              <a:rPr lang="en-US" sz="2000" dirty="0">
                <a:solidFill>
                  <a:srgbClr val="000099"/>
                </a:solidFill>
                <a:cs typeface="Arial" charset="0"/>
              </a:rPr>
              <a:t> Local collection pipeline Construction</a:t>
            </a:r>
          </a:p>
          <a:p>
            <a:pPr marL="508000" eaLnBrk="1" hangingPunct="1">
              <a:buFontTx/>
              <a:buChar char="•"/>
              <a:tabLst>
                <a:tab pos="403225" algn="l"/>
              </a:tabLst>
            </a:pPr>
            <a:r>
              <a:rPr lang="en-US" sz="2000" dirty="0">
                <a:solidFill>
                  <a:srgbClr val="000099"/>
                </a:solidFill>
                <a:cs typeface="Arial" charset="0"/>
              </a:rPr>
              <a:t> Drilling of the Well</a:t>
            </a:r>
          </a:p>
          <a:p>
            <a:pPr marL="508000" eaLnBrk="1" hangingPunct="1">
              <a:buFontTx/>
              <a:buChar char="•"/>
              <a:tabLst>
                <a:tab pos="403225" algn="l"/>
              </a:tabLst>
            </a:pPr>
            <a:r>
              <a:rPr lang="en-US" sz="2000" dirty="0">
                <a:solidFill>
                  <a:srgbClr val="000099"/>
                </a:solidFill>
                <a:cs typeface="Arial" charset="0"/>
              </a:rPr>
              <a:t> Fracturing of the Well</a:t>
            </a:r>
          </a:p>
          <a:p>
            <a:pPr marL="508000" eaLnBrk="1" hangingPunct="1">
              <a:buFontTx/>
              <a:buChar char="•"/>
              <a:tabLst>
                <a:tab pos="403225" algn="l"/>
              </a:tabLst>
            </a:pPr>
            <a:r>
              <a:rPr lang="en-US" sz="2000" dirty="0">
                <a:solidFill>
                  <a:srgbClr val="000099"/>
                </a:solidFill>
                <a:cs typeface="Arial" charset="0"/>
              </a:rPr>
              <a:t> Reclaiming some Disturbance</a:t>
            </a:r>
          </a:p>
        </p:txBody>
      </p:sp>
      <p:sp>
        <p:nvSpPr>
          <p:cNvPr id="155654" name="Text Box 6"/>
          <p:cNvSpPr txBox="1">
            <a:spLocks noChangeArrowheads="1"/>
          </p:cNvSpPr>
          <p:nvPr/>
        </p:nvSpPr>
        <p:spPr bwMode="auto">
          <a:xfrm>
            <a:off x="838200" y="3657600"/>
            <a:ext cx="7848600" cy="1433513"/>
          </a:xfrm>
          <a:prstGeom prst="rect">
            <a:avLst/>
          </a:prstGeom>
          <a:noFill/>
          <a:ln w="9525">
            <a:noFill/>
            <a:miter lim="800000"/>
            <a:headEnd/>
            <a:tailEnd/>
          </a:ln>
          <a:effectLst/>
        </p:spPr>
        <p:txBody>
          <a:bodyPr>
            <a:spAutoFit/>
          </a:bodyPr>
          <a:lstStyle/>
          <a:p>
            <a:pPr marL="225425" indent="-106363" eaLnBrk="1" hangingPunct="1">
              <a:tabLst>
                <a:tab pos="285750" algn="l"/>
                <a:tab pos="1603375" algn="l"/>
              </a:tabLst>
            </a:pPr>
            <a:r>
              <a:rPr lang="en-US" sz="2800" b="1" dirty="0">
                <a:solidFill>
                  <a:srgbClr val="000099"/>
                </a:solidFill>
                <a:cs typeface="Arial" charset="0"/>
              </a:rPr>
              <a:t>Production Phase</a:t>
            </a:r>
            <a:r>
              <a:rPr lang="en-US" sz="1800" dirty="0">
                <a:solidFill>
                  <a:srgbClr val="000099"/>
                </a:solidFill>
                <a:cs typeface="Arial" charset="0"/>
              </a:rPr>
              <a:t> (Long lived/Small &amp; Steady Labor Force)</a:t>
            </a:r>
          </a:p>
          <a:p>
            <a:pPr marL="225425" indent="-106363" eaLnBrk="1" hangingPunct="1">
              <a:buFontTx/>
              <a:buChar char="•"/>
              <a:tabLst>
                <a:tab pos="285750" algn="l"/>
                <a:tab pos="1603375" algn="l"/>
              </a:tabLst>
            </a:pPr>
            <a:r>
              <a:rPr lang="en-US" sz="2000" dirty="0">
                <a:solidFill>
                  <a:srgbClr val="000099"/>
                </a:solidFill>
                <a:cs typeface="Arial" charset="0"/>
              </a:rPr>
              <a:t>Trucking Water and condensate from Well Site</a:t>
            </a:r>
          </a:p>
          <a:p>
            <a:pPr marL="225425" indent="-106363" eaLnBrk="1" hangingPunct="1">
              <a:buFontTx/>
              <a:buChar char="•"/>
              <a:tabLst>
                <a:tab pos="285750" algn="l"/>
                <a:tab pos="1603375" algn="l"/>
              </a:tabLst>
            </a:pPr>
            <a:r>
              <a:rPr lang="en-US" sz="2000" dirty="0">
                <a:solidFill>
                  <a:srgbClr val="000099"/>
                </a:solidFill>
                <a:cs typeface="Arial" charset="0"/>
              </a:rPr>
              <a:t> Monitoring Production </a:t>
            </a:r>
          </a:p>
          <a:p>
            <a:pPr marL="225425" indent="-106363" eaLnBrk="1" hangingPunct="1">
              <a:buFontTx/>
              <a:buChar char="•"/>
              <a:tabLst>
                <a:tab pos="285750" algn="l"/>
                <a:tab pos="1603375" algn="l"/>
              </a:tabLst>
            </a:pPr>
            <a:r>
              <a:rPr lang="en-US" sz="2000" dirty="0">
                <a:solidFill>
                  <a:srgbClr val="000099"/>
                </a:solidFill>
                <a:cs typeface="Arial" charset="0"/>
              </a:rPr>
              <a:t> Occasional Well Work-</a:t>
            </a:r>
            <a:r>
              <a:rPr lang="en-US" sz="2000" dirty="0" err="1">
                <a:solidFill>
                  <a:srgbClr val="000099"/>
                </a:solidFill>
                <a:cs typeface="Arial" charset="0"/>
              </a:rPr>
              <a:t>Overs</a:t>
            </a:r>
            <a:r>
              <a:rPr lang="en-US" sz="2000" dirty="0">
                <a:solidFill>
                  <a:srgbClr val="000099"/>
                </a:solidFill>
                <a:cs typeface="Arial" charset="0"/>
              </a:rPr>
              <a:t> (partially re-drill/re-</a:t>
            </a:r>
            <a:r>
              <a:rPr lang="en-US" sz="2000" dirty="0" err="1">
                <a:solidFill>
                  <a:srgbClr val="000099"/>
                </a:solidFill>
                <a:cs typeface="Arial" charset="0"/>
              </a:rPr>
              <a:t>frac</a:t>
            </a:r>
            <a:r>
              <a:rPr lang="en-US" sz="2000" dirty="0">
                <a:solidFill>
                  <a:srgbClr val="000099"/>
                </a:solidFill>
                <a:cs typeface="Arial" charset="0"/>
              </a:rPr>
              <a:t>)</a:t>
            </a:r>
          </a:p>
        </p:txBody>
      </p:sp>
      <p:sp>
        <p:nvSpPr>
          <p:cNvPr id="155655" name="Text Box 7"/>
          <p:cNvSpPr txBox="1">
            <a:spLocks noChangeArrowheads="1"/>
          </p:cNvSpPr>
          <p:nvPr/>
        </p:nvSpPr>
        <p:spPr bwMode="auto">
          <a:xfrm>
            <a:off x="990600" y="5257800"/>
            <a:ext cx="3787575" cy="830997"/>
          </a:xfrm>
          <a:prstGeom prst="rect">
            <a:avLst/>
          </a:prstGeom>
          <a:noFill/>
          <a:ln w="9525">
            <a:noFill/>
            <a:miter lim="800000"/>
            <a:headEnd/>
            <a:tailEnd/>
          </a:ln>
          <a:effectLst/>
        </p:spPr>
        <p:txBody>
          <a:bodyPr wrap="none">
            <a:spAutoFit/>
          </a:bodyPr>
          <a:lstStyle/>
          <a:p>
            <a:pPr eaLnBrk="1" hangingPunct="1"/>
            <a:r>
              <a:rPr lang="en-US" sz="2800" b="1" dirty="0">
                <a:solidFill>
                  <a:srgbClr val="000099"/>
                </a:solidFill>
                <a:cs typeface="Arial" charset="0"/>
              </a:rPr>
              <a:t>Reclamation Phase</a:t>
            </a:r>
          </a:p>
          <a:p>
            <a:pPr eaLnBrk="1" hangingPunct="1">
              <a:buFontTx/>
              <a:buChar char="•"/>
            </a:pPr>
            <a:r>
              <a:rPr lang="en-US" sz="2000" dirty="0">
                <a:solidFill>
                  <a:srgbClr val="000099"/>
                </a:solidFill>
                <a:cs typeface="Arial" charset="0"/>
              </a:rPr>
              <a:t>Dismantle and Reclaim well-sites </a:t>
            </a:r>
          </a:p>
        </p:txBody>
      </p:sp>
      <p:sp>
        <p:nvSpPr>
          <p:cNvPr id="155656" name="Text Box 8"/>
          <p:cNvSpPr txBox="1">
            <a:spLocks noChangeArrowheads="1"/>
          </p:cNvSpPr>
          <p:nvPr/>
        </p:nvSpPr>
        <p:spPr bwMode="auto">
          <a:xfrm>
            <a:off x="4953000" y="2514600"/>
            <a:ext cx="2454275" cy="366713"/>
          </a:xfrm>
          <a:prstGeom prst="rect">
            <a:avLst/>
          </a:prstGeom>
          <a:noFill/>
          <a:ln w="9525">
            <a:noFill/>
            <a:miter lim="800000"/>
            <a:headEnd/>
            <a:tailEnd/>
          </a:ln>
          <a:effectLst/>
        </p:spPr>
        <p:txBody>
          <a:bodyPr>
            <a:spAutoFit/>
          </a:bodyPr>
          <a:lstStyle/>
          <a:p>
            <a:pPr eaLnBrk="1" hangingPunct="1"/>
            <a:endParaRPr lang="en-US" sz="1800">
              <a:solidFill>
                <a:schemeClr val="tx1"/>
              </a:solidFill>
              <a:cs typeface="Arial" charset="0"/>
            </a:endParaRPr>
          </a:p>
        </p:txBody>
      </p:sp>
      <p:sp>
        <p:nvSpPr>
          <p:cNvPr id="155657" name="Text Box 9"/>
          <p:cNvSpPr txBox="1">
            <a:spLocks noChangeArrowheads="1"/>
          </p:cNvSpPr>
          <p:nvPr/>
        </p:nvSpPr>
        <p:spPr bwMode="auto">
          <a:xfrm>
            <a:off x="6934200" y="5867400"/>
            <a:ext cx="1981200" cy="304800"/>
          </a:xfrm>
          <a:prstGeom prst="rect">
            <a:avLst/>
          </a:prstGeom>
          <a:noFill/>
          <a:ln w="9525">
            <a:noFill/>
            <a:miter lim="800000"/>
            <a:headEnd/>
            <a:tailEnd/>
          </a:ln>
          <a:effectLst/>
        </p:spPr>
        <p:txBody>
          <a:bodyPr>
            <a:spAutoFit/>
          </a:bodyPr>
          <a:lstStyle/>
          <a:p>
            <a:pPr eaLnBrk="1" hangingPunct="1"/>
            <a:r>
              <a:rPr lang="en-US" sz="1400">
                <a:solidFill>
                  <a:schemeClr val="tx1"/>
                </a:solidFill>
                <a:cs typeface="Arial" charset="0"/>
              </a:rPr>
              <a:t>Source: Jacquet</a:t>
            </a: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a:xfrm>
            <a:off x="0" y="0"/>
            <a:ext cx="9144000" cy="1295400"/>
          </a:xfrm>
        </p:spPr>
        <p:txBody>
          <a:bodyPr>
            <a:noAutofit/>
          </a:bodyPr>
          <a:lstStyle/>
          <a:p>
            <a:pPr>
              <a:defRPr/>
            </a:pPr>
            <a:r>
              <a:rPr lang="en-US" b="1" dirty="0" smtClean="0">
                <a:solidFill>
                  <a:srgbClr val="000099"/>
                </a:solidFill>
                <a:effectLst>
                  <a:outerShdw blurRad="38100" dist="38100" dir="2700000" algn="tl">
                    <a:srgbClr val="000000">
                      <a:alpha val="43137"/>
                    </a:srgbClr>
                  </a:outerShdw>
                </a:effectLst>
                <a:latin typeface="+mn-lt"/>
              </a:rPr>
              <a:t>  Workforce Through </a:t>
            </a:r>
            <a:r>
              <a:rPr lang="en-US" b="1" dirty="0">
                <a:solidFill>
                  <a:srgbClr val="000099"/>
                </a:solidFill>
                <a:effectLst>
                  <a:outerShdw blurRad="38100" dist="38100" dir="2700000" algn="tl">
                    <a:srgbClr val="000000">
                      <a:alpha val="43137"/>
                    </a:srgbClr>
                  </a:outerShdw>
                </a:effectLst>
                <a:latin typeface="+mn-lt"/>
              </a:rPr>
              <a:t>The Three Phases:</a:t>
            </a:r>
          </a:p>
        </p:txBody>
      </p:sp>
      <p:sp>
        <p:nvSpPr>
          <p:cNvPr id="7" name="Slide Number Placeholder 6"/>
          <p:cNvSpPr>
            <a:spLocks noGrp="1"/>
          </p:cNvSpPr>
          <p:nvPr>
            <p:ph type="sldNum" sz="quarter" idx="4294967295"/>
          </p:nvPr>
        </p:nvSpPr>
        <p:spPr>
          <a:xfrm>
            <a:off x="7010400" y="6356350"/>
            <a:ext cx="2133600" cy="365125"/>
          </a:xfrm>
        </p:spPr>
        <p:txBody>
          <a:bodyPr/>
          <a:lstStyle/>
          <a:p>
            <a:pPr>
              <a:defRPr/>
            </a:pPr>
            <a:fld id="{64AF8309-85D6-4D65-8BF7-F1D9C3D3218F}" type="slidenum">
              <a:rPr lang="en-US" smtClean="0"/>
              <a:pPr>
                <a:defRPr/>
              </a:pPr>
              <a:t>25</a:t>
            </a:fld>
            <a:endParaRPr lang="en-US"/>
          </a:p>
        </p:txBody>
      </p:sp>
      <p:sp>
        <p:nvSpPr>
          <p:cNvPr id="38917" name="Line 4"/>
          <p:cNvSpPr>
            <a:spLocks noChangeShapeType="1"/>
          </p:cNvSpPr>
          <p:nvPr/>
        </p:nvSpPr>
        <p:spPr bwMode="auto">
          <a:xfrm>
            <a:off x="533400" y="1371600"/>
            <a:ext cx="7848600" cy="0"/>
          </a:xfrm>
          <a:prstGeom prst="line">
            <a:avLst/>
          </a:prstGeom>
          <a:noFill/>
          <a:ln w="9525">
            <a:solidFill>
              <a:schemeClr val="tx1"/>
            </a:solidFill>
            <a:round/>
            <a:headEnd/>
            <a:tailEnd/>
          </a:ln>
        </p:spPr>
        <p:txBody>
          <a:bodyPr/>
          <a:lstStyle/>
          <a:p>
            <a:endParaRPr lang="en-US"/>
          </a:p>
        </p:txBody>
      </p:sp>
      <p:pic>
        <p:nvPicPr>
          <p:cNvPr id="1026" name="Picture 2"/>
          <p:cNvPicPr>
            <a:picLocks noChangeAspect="1" noChangeArrowheads="1"/>
          </p:cNvPicPr>
          <p:nvPr/>
        </p:nvPicPr>
        <p:blipFill>
          <a:blip r:embed="rId3" cstate="print"/>
          <a:srcRect/>
          <a:stretch>
            <a:fillRect/>
          </a:stretch>
        </p:blipFill>
        <p:spPr bwMode="auto">
          <a:xfrm>
            <a:off x="0" y="-609600"/>
            <a:ext cx="9144000" cy="68580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xmlns="" val="306557879"/>
              </p:ext>
            </p:extLst>
          </p:nvPr>
        </p:nvGraphicFramePr>
        <p:xfrm>
          <a:off x="381000" y="1371600"/>
          <a:ext cx="8610600" cy="4724400"/>
        </p:xfrm>
        <a:graphic>
          <a:graphicData uri="http://schemas.openxmlformats.org/drawingml/2006/chart">
            <c:chart xmlns:c="http://schemas.openxmlformats.org/drawingml/2006/chart" xmlns:r="http://schemas.openxmlformats.org/officeDocument/2006/relationships" r:id="rId2"/>
          </a:graphicData>
        </a:graphic>
      </p:graphicFrame>
      <p:sp>
        <p:nvSpPr>
          <p:cNvPr id="6" name="Title 5"/>
          <p:cNvSpPr>
            <a:spLocks noGrp="1"/>
          </p:cNvSpPr>
          <p:nvPr>
            <p:ph type="title"/>
          </p:nvPr>
        </p:nvSpPr>
        <p:spPr>
          <a:xfrm>
            <a:off x="0" y="228600"/>
            <a:ext cx="9144000" cy="731838"/>
          </a:xfrm>
        </p:spPr>
        <p:txBody>
          <a:bodyPr>
            <a:normAutofit fontScale="90000"/>
          </a:bodyPr>
          <a:lstStyle/>
          <a:p>
            <a:pPr algn="ctr"/>
            <a:r>
              <a:rPr lang="en-US" b="1" dirty="0" smtClean="0">
                <a:solidFill>
                  <a:srgbClr val="000099"/>
                </a:solidFill>
                <a:effectLst>
                  <a:outerShdw blurRad="38100" dist="38100" dir="2700000" algn="tl">
                    <a:srgbClr val="000000">
                      <a:alpha val="43137"/>
                    </a:srgbClr>
                  </a:outerShdw>
                </a:effectLst>
              </a:rPr>
              <a:t>Business Impacts – Hotel Taxes Collected</a:t>
            </a:r>
            <a:endParaRPr lang="en-US" b="1" dirty="0">
              <a:solidFill>
                <a:srgbClr val="000099"/>
              </a:solidFill>
              <a:effectLst>
                <a:outerShdw blurRad="38100" dist="38100" dir="2700000" algn="tl">
                  <a:srgbClr val="000000">
                    <a:alpha val="43137"/>
                  </a:srgbClr>
                </a:outerShdw>
              </a:effectLst>
            </a:endParaRP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extLst>
              <p:ext uri="{D42A27DB-BD31-4B8C-83A1-F6EECF244321}">
                <p14:modId xmlns:p14="http://schemas.microsoft.com/office/powerpoint/2010/main" xmlns="" val="2443934553"/>
              </p:ext>
            </p:extLst>
          </p:nvPr>
        </p:nvGraphicFramePr>
        <p:xfrm>
          <a:off x="228600" y="1066800"/>
          <a:ext cx="8686800" cy="4953000"/>
        </p:xfrm>
        <a:graphic>
          <a:graphicData uri="http://schemas.openxmlformats.org/drawingml/2006/chart">
            <c:chart xmlns:c="http://schemas.openxmlformats.org/drawingml/2006/chart" xmlns:r="http://schemas.openxmlformats.org/officeDocument/2006/relationships" r:id="rId2"/>
          </a:graphicData>
        </a:graphic>
      </p:graphicFrame>
      <p:sp>
        <p:nvSpPr>
          <p:cNvPr id="4" name="Title 3"/>
          <p:cNvSpPr>
            <a:spLocks noGrp="1"/>
          </p:cNvSpPr>
          <p:nvPr>
            <p:ph type="title"/>
          </p:nvPr>
        </p:nvSpPr>
        <p:spPr>
          <a:xfrm>
            <a:off x="645546" y="76200"/>
            <a:ext cx="8151004" cy="731838"/>
          </a:xfrm>
        </p:spPr>
        <p:txBody>
          <a:bodyPr>
            <a:noAutofit/>
          </a:bodyPr>
          <a:lstStyle/>
          <a:p>
            <a:pPr algn="ctr"/>
            <a:r>
              <a:rPr lang="en-US" b="1" dirty="0" smtClean="0">
                <a:solidFill>
                  <a:srgbClr val="000099"/>
                </a:solidFill>
                <a:effectLst>
                  <a:outerShdw blurRad="38100" dist="38100" dir="2700000" algn="tl">
                    <a:srgbClr val="000000">
                      <a:alpha val="43137"/>
                    </a:srgbClr>
                  </a:outerShdw>
                </a:effectLst>
              </a:rPr>
              <a:t>Business Impacts - Rail Car Traffic</a:t>
            </a:r>
            <a:endParaRPr lang="en-US" b="1" dirty="0">
              <a:solidFill>
                <a:srgbClr val="000099"/>
              </a:solidFill>
              <a:effectLst>
                <a:outerShdw blurRad="38100" dist="38100" dir="2700000" algn="tl">
                  <a:srgbClr val="000000">
                    <a:alpha val="43137"/>
                  </a:srgbClr>
                </a:outerShdw>
              </a:effectLst>
            </a:endParaRP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8077830" cy="1447800"/>
          </a:xfrm>
        </p:spPr>
        <p:txBody>
          <a:bodyPr>
            <a:normAutofit fontScale="90000"/>
          </a:bodyPr>
          <a:lstStyle/>
          <a:p>
            <a:pPr algn="ctr"/>
            <a:r>
              <a:rPr lang="en-US" b="1" dirty="0" smtClean="0">
                <a:solidFill>
                  <a:srgbClr val="000099"/>
                </a:solidFill>
                <a:effectLst>
                  <a:outerShdw blurRad="38100" dist="38100" dir="2700000" algn="tl">
                    <a:srgbClr val="000000">
                      <a:alpha val="43137"/>
                    </a:srgbClr>
                  </a:outerShdw>
                </a:effectLst>
              </a:rPr>
              <a:t>2. Socialization Process</a:t>
            </a:r>
            <a:br>
              <a:rPr lang="en-US" b="1" dirty="0" smtClean="0">
                <a:solidFill>
                  <a:srgbClr val="000099"/>
                </a:solidFill>
                <a:effectLst>
                  <a:outerShdw blurRad="38100" dist="38100" dir="2700000" algn="tl">
                    <a:srgbClr val="000000">
                      <a:alpha val="43137"/>
                    </a:srgbClr>
                  </a:outerShdw>
                </a:effectLst>
              </a:rPr>
            </a:br>
            <a:r>
              <a:rPr lang="en-US" dirty="0" smtClean="0">
                <a:solidFill>
                  <a:srgbClr val="000099"/>
                </a:solidFill>
                <a:effectLst>
                  <a:outerShdw blurRad="38100" dist="38100" dir="2700000" algn="tl">
                    <a:srgbClr val="000000">
                      <a:alpha val="43137"/>
                    </a:srgbClr>
                  </a:outerShdw>
                </a:effectLst>
              </a:rPr>
              <a:t>Local Government and Their Role</a:t>
            </a:r>
            <a:br>
              <a:rPr lang="en-US" dirty="0" smtClean="0">
                <a:solidFill>
                  <a:srgbClr val="000099"/>
                </a:solidFill>
                <a:effectLst>
                  <a:outerShdw blurRad="38100" dist="38100" dir="2700000" algn="tl">
                    <a:srgbClr val="000000">
                      <a:alpha val="43137"/>
                    </a:srgbClr>
                  </a:outerShdw>
                </a:effectLst>
              </a:rPr>
            </a:br>
            <a:endParaRPr lang="en-US" b="1" dirty="0">
              <a:solidFill>
                <a:srgbClr val="000099"/>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28600" y="1382268"/>
            <a:ext cx="8077830" cy="4713732"/>
          </a:xfrm>
        </p:spPr>
        <p:txBody>
          <a:bodyPr>
            <a:normAutofit lnSpcReduction="10000"/>
          </a:bodyPr>
          <a:lstStyle/>
          <a:p>
            <a:r>
              <a:rPr lang="en-US" dirty="0" smtClean="0">
                <a:solidFill>
                  <a:srgbClr val="000099"/>
                </a:solidFill>
              </a:rPr>
              <a:t>Town Hall meetings</a:t>
            </a:r>
          </a:p>
          <a:p>
            <a:r>
              <a:rPr lang="en-US" dirty="0" smtClean="0">
                <a:solidFill>
                  <a:srgbClr val="000099"/>
                </a:solidFill>
              </a:rPr>
              <a:t>Community Task Force</a:t>
            </a:r>
          </a:p>
          <a:p>
            <a:r>
              <a:rPr lang="en-US" dirty="0" smtClean="0">
                <a:solidFill>
                  <a:srgbClr val="000099"/>
                </a:solidFill>
              </a:rPr>
              <a:t>Consultation</a:t>
            </a:r>
          </a:p>
          <a:p>
            <a:pPr lvl="1"/>
            <a:r>
              <a:rPr lang="en-US" dirty="0" smtClean="0">
                <a:solidFill>
                  <a:srgbClr val="000099"/>
                </a:solidFill>
              </a:rPr>
              <a:t>Dialog with regulators and industry</a:t>
            </a:r>
          </a:p>
          <a:p>
            <a:pPr lvl="1"/>
            <a:r>
              <a:rPr lang="en-US" dirty="0" smtClean="0">
                <a:solidFill>
                  <a:srgbClr val="000099"/>
                </a:solidFill>
              </a:rPr>
              <a:t>Residents</a:t>
            </a:r>
            <a:endParaRPr lang="en-US" dirty="0">
              <a:solidFill>
                <a:srgbClr val="000099"/>
              </a:solidFill>
            </a:endParaRPr>
          </a:p>
          <a:p>
            <a:r>
              <a:rPr lang="en-US" dirty="0" smtClean="0">
                <a:solidFill>
                  <a:srgbClr val="000099"/>
                </a:solidFill>
              </a:rPr>
              <a:t>Perception	</a:t>
            </a:r>
          </a:p>
          <a:p>
            <a:pPr lvl="1"/>
            <a:r>
              <a:rPr lang="en-US" dirty="0" smtClean="0">
                <a:solidFill>
                  <a:srgbClr val="000099"/>
                </a:solidFill>
              </a:rPr>
              <a:t>Transparent</a:t>
            </a:r>
          </a:p>
          <a:p>
            <a:pPr lvl="1"/>
            <a:r>
              <a:rPr lang="en-US" dirty="0" smtClean="0">
                <a:solidFill>
                  <a:srgbClr val="000099"/>
                </a:solidFill>
              </a:rPr>
              <a:t>Public meetings</a:t>
            </a:r>
          </a:p>
          <a:p>
            <a:pPr lvl="1"/>
            <a:r>
              <a:rPr lang="en-US" dirty="0" smtClean="0">
                <a:solidFill>
                  <a:srgbClr val="000099"/>
                </a:solidFill>
              </a:rPr>
              <a:t>Newsletters</a:t>
            </a:r>
            <a:endParaRPr lang="en-US" dirty="0">
              <a:solidFill>
                <a:srgbClr val="000099"/>
              </a:solidFill>
            </a:endParaRPr>
          </a:p>
        </p:txBody>
      </p:sp>
      <p:pic>
        <p:nvPicPr>
          <p:cNvPr id="23553" name="Picture 1"/>
          <p:cNvPicPr>
            <a:picLocks noChangeAspect="1" noChangeArrowheads="1"/>
          </p:cNvPicPr>
          <p:nvPr/>
        </p:nvPicPr>
        <p:blipFill>
          <a:blip r:embed="rId2" cstate="print"/>
          <a:srcRect l="29375" t="38000" r="16250" b="35000"/>
          <a:stretch>
            <a:fillRect/>
          </a:stretch>
        </p:blipFill>
        <p:spPr bwMode="auto">
          <a:xfrm>
            <a:off x="3581399" y="3581400"/>
            <a:ext cx="5401733" cy="23622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0294" name="Rectangle 6"/>
          <p:cNvSpPr>
            <a:spLocks noGrp="1" noChangeArrowheads="1"/>
          </p:cNvSpPr>
          <p:nvPr>
            <p:ph type="title"/>
          </p:nvPr>
        </p:nvSpPr>
        <p:spPr>
          <a:xfrm>
            <a:off x="0" y="304800"/>
            <a:ext cx="9144000" cy="1088438"/>
          </a:xfrm>
        </p:spPr>
        <p:txBody>
          <a:bodyPr>
            <a:noAutofit/>
          </a:bodyPr>
          <a:lstStyle/>
          <a:p>
            <a:pPr algn="ctr">
              <a:lnSpc>
                <a:spcPct val="90000"/>
              </a:lnSpc>
            </a:pPr>
            <a:r>
              <a:rPr lang="en-US" b="1" dirty="0">
                <a:solidFill>
                  <a:srgbClr val="000099"/>
                </a:solidFill>
                <a:effectLst>
                  <a:outerShdw blurRad="38100" dist="38100" dir="2700000" algn="tl">
                    <a:srgbClr val="000000">
                      <a:alpha val="43137"/>
                    </a:srgbClr>
                  </a:outerShdw>
                </a:effectLst>
              </a:rPr>
              <a:t>Community and </a:t>
            </a:r>
            <a:br>
              <a:rPr lang="en-US" b="1" dirty="0">
                <a:solidFill>
                  <a:srgbClr val="000099"/>
                </a:solidFill>
                <a:effectLst>
                  <a:outerShdw blurRad="38100" dist="38100" dir="2700000" algn="tl">
                    <a:srgbClr val="000000">
                      <a:alpha val="43137"/>
                    </a:srgbClr>
                  </a:outerShdw>
                </a:effectLst>
              </a:rPr>
            </a:br>
            <a:r>
              <a:rPr lang="en-US" b="1" dirty="0">
                <a:solidFill>
                  <a:srgbClr val="000099"/>
                </a:solidFill>
                <a:effectLst>
                  <a:outerShdw blurRad="38100" dist="38100" dir="2700000" algn="tl">
                    <a:srgbClr val="000000">
                      <a:alpha val="43137"/>
                    </a:srgbClr>
                  </a:outerShdw>
                </a:effectLst>
              </a:rPr>
              <a:t>Local Government Issues</a:t>
            </a:r>
          </a:p>
        </p:txBody>
      </p:sp>
      <p:sp>
        <p:nvSpPr>
          <p:cNvPr id="140295" name="Rectangle 7"/>
          <p:cNvSpPr>
            <a:spLocks noGrp="1" noChangeArrowheads="1"/>
          </p:cNvSpPr>
          <p:nvPr>
            <p:ph idx="4294967295"/>
          </p:nvPr>
        </p:nvSpPr>
        <p:spPr>
          <a:xfrm>
            <a:off x="0" y="1698625"/>
            <a:ext cx="4876800" cy="3559175"/>
          </a:xfrm>
        </p:spPr>
        <p:txBody>
          <a:bodyPr>
            <a:normAutofit/>
          </a:bodyPr>
          <a:lstStyle/>
          <a:p>
            <a:pPr>
              <a:lnSpc>
                <a:spcPct val="90000"/>
              </a:lnSpc>
            </a:pPr>
            <a:r>
              <a:rPr lang="en-US" sz="2800" dirty="0">
                <a:solidFill>
                  <a:srgbClr val="000099"/>
                </a:solidFill>
              </a:rPr>
              <a:t>Roads &amp; </a:t>
            </a:r>
            <a:r>
              <a:rPr lang="en-US" sz="2800" dirty="0" smtClean="0">
                <a:solidFill>
                  <a:srgbClr val="000099"/>
                </a:solidFill>
              </a:rPr>
              <a:t>Bonding</a:t>
            </a:r>
          </a:p>
          <a:p>
            <a:pPr>
              <a:lnSpc>
                <a:spcPct val="90000"/>
              </a:lnSpc>
            </a:pPr>
            <a:r>
              <a:rPr lang="en-US" sz="2800" dirty="0" smtClean="0">
                <a:solidFill>
                  <a:srgbClr val="000099"/>
                </a:solidFill>
              </a:rPr>
              <a:t>Water</a:t>
            </a:r>
            <a:endParaRPr lang="en-US" sz="2800" dirty="0">
              <a:solidFill>
                <a:srgbClr val="000099"/>
              </a:solidFill>
            </a:endParaRPr>
          </a:p>
          <a:p>
            <a:pPr>
              <a:lnSpc>
                <a:spcPct val="90000"/>
              </a:lnSpc>
            </a:pPr>
            <a:r>
              <a:rPr lang="en-US" sz="2800" dirty="0">
                <a:solidFill>
                  <a:srgbClr val="000099"/>
                </a:solidFill>
              </a:rPr>
              <a:t>Population growth and change</a:t>
            </a:r>
          </a:p>
          <a:p>
            <a:pPr>
              <a:lnSpc>
                <a:spcPct val="90000"/>
              </a:lnSpc>
            </a:pPr>
            <a:r>
              <a:rPr lang="en-US" sz="2800" dirty="0">
                <a:solidFill>
                  <a:srgbClr val="000099"/>
                </a:solidFill>
              </a:rPr>
              <a:t>Infrastructure </a:t>
            </a:r>
          </a:p>
          <a:p>
            <a:pPr lvl="1">
              <a:lnSpc>
                <a:spcPct val="90000"/>
              </a:lnSpc>
            </a:pPr>
            <a:r>
              <a:rPr lang="en-US" dirty="0">
                <a:solidFill>
                  <a:srgbClr val="000099"/>
                </a:solidFill>
              </a:rPr>
              <a:t>emergency preparedness</a:t>
            </a:r>
          </a:p>
          <a:p>
            <a:pPr lvl="1">
              <a:lnSpc>
                <a:spcPct val="90000"/>
              </a:lnSpc>
            </a:pPr>
            <a:r>
              <a:rPr lang="en-US" dirty="0">
                <a:solidFill>
                  <a:srgbClr val="000099"/>
                </a:solidFill>
              </a:rPr>
              <a:t>human service, education</a:t>
            </a:r>
          </a:p>
          <a:p>
            <a:pPr>
              <a:lnSpc>
                <a:spcPct val="90000"/>
              </a:lnSpc>
            </a:pPr>
            <a:endParaRPr lang="en-US" sz="2400" dirty="0"/>
          </a:p>
        </p:txBody>
      </p:sp>
      <p:sp>
        <p:nvSpPr>
          <p:cNvPr id="4" name="TextBox 3"/>
          <p:cNvSpPr txBox="1"/>
          <p:nvPr/>
        </p:nvSpPr>
        <p:spPr>
          <a:xfrm>
            <a:off x="5257800" y="1764197"/>
            <a:ext cx="3886200" cy="4789003"/>
          </a:xfrm>
          <a:prstGeom prst="rect">
            <a:avLst/>
          </a:prstGeom>
          <a:noFill/>
        </p:spPr>
        <p:txBody>
          <a:bodyPr wrap="square" rtlCol="0">
            <a:spAutoFit/>
          </a:bodyPr>
          <a:lstStyle/>
          <a:p>
            <a:pPr>
              <a:lnSpc>
                <a:spcPct val="90000"/>
              </a:lnSpc>
              <a:buFont typeface="Arial" pitchFamily="34" charset="0"/>
              <a:buChar char="•"/>
            </a:pPr>
            <a:r>
              <a:rPr lang="en-US" sz="2800" dirty="0" smtClean="0">
                <a:solidFill>
                  <a:srgbClr val="000099"/>
                </a:solidFill>
              </a:rPr>
              <a:t>Housing needs</a:t>
            </a:r>
          </a:p>
          <a:p>
            <a:pPr>
              <a:lnSpc>
                <a:spcPct val="90000"/>
              </a:lnSpc>
            </a:pPr>
            <a:endParaRPr lang="en-US" sz="2800" dirty="0" smtClean="0">
              <a:solidFill>
                <a:srgbClr val="000099"/>
              </a:solidFill>
            </a:endParaRPr>
          </a:p>
          <a:p>
            <a:pPr>
              <a:lnSpc>
                <a:spcPct val="90000"/>
              </a:lnSpc>
              <a:buFont typeface="Arial" pitchFamily="34" charset="0"/>
              <a:buChar char="•"/>
            </a:pPr>
            <a:r>
              <a:rPr lang="en-US" sz="2800" dirty="0" smtClean="0">
                <a:solidFill>
                  <a:srgbClr val="000099"/>
                </a:solidFill>
              </a:rPr>
              <a:t>Cultural change     	(conflicts?)</a:t>
            </a:r>
          </a:p>
          <a:p>
            <a:pPr>
              <a:lnSpc>
                <a:spcPct val="90000"/>
              </a:lnSpc>
              <a:buFont typeface="Arial" pitchFamily="34" charset="0"/>
              <a:buChar char="•"/>
            </a:pPr>
            <a:endParaRPr lang="en-US" sz="2800" dirty="0" smtClean="0">
              <a:solidFill>
                <a:srgbClr val="000099"/>
              </a:solidFill>
            </a:endParaRPr>
          </a:p>
          <a:p>
            <a:pPr>
              <a:lnSpc>
                <a:spcPct val="90000"/>
              </a:lnSpc>
              <a:buFont typeface="Arial" pitchFamily="34" charset="0"/>
              <a:buChar char="•"/>
            </a:pPr>
            <a:r>
              <a:rPr lang="en-US" sz="2800" dirty="0" smtClean="0">
                <a:solidFill>
                  <a:srgbClr val="000099"/>
                </a:solidFill>
              </a:rPr>
              <a:t>Economic development</a:t>
            </a:r>
          </a:p>
          <a:p>
            <a:pPr>
              <a:lnSpc>
                <a:spcPct val="90000"/>
              </a:lnSpc>
              <a:buFont typeface="Arial" pitchFamily="34" charset="0"/>
              <a:buChar char="•"/>
            </a:pPr>
            <a:endParaRPr lang="en-US" sz="2800" dirty="0" smtClean="0">
              <a:solidFill>
                <a:srgbClr val="000099"/>
              </a:solidFill>
            </a:endParaRPr>
          </a:p>
          <a:p>
            <a:pPr>
              <a:lnSpc>
                <a:spcPct val="90000"/>
              </a:lnSpc>
              <a:buFont typeface="Arial" pitchFamily="34" charset="0"/>
              <a:buChar char="•"/>
            </a:pPr>
            <a:r>
              <a:rPr lang="en-US" sz="2800" dirty="0" smtClean="0">
                <a:solidFill>
                  <a:srgbClr val="000099"/>
                </a:solidFill>
              </a:rPr>
              <a:t>Environmental impacts</a:t>
            </a:r>
          </a:p>
          <a:p>
            <a:pPr>
              <a:lnSpc>
                <a:spcPct val="90000"/>
              </a:lnSpc>
            </a:pPr>
            <a:endParaRPr lang="en-US" sz="2800" dirty="0" smtClean="0">
              <a:solidFill>
                <a:srgbClr val="000099"/>
              </a:solidFill>
            </a:endParaRPr>
          </a:p>
          <a:p>
            <a:pPr>
              <a:lnSpc>
                <a:spcPct val="90000"/>
              </a:lnSpc>
              <a:buFont typeface="Arial" pitchFamily="34" charset="0"/>
              <a:buChar char="•"/>
            </a:pPr>
            <a:r>
              <a:rPr lang="en-US" sz="2800" dirty="0" smtClean="0">
                <a:solidFill>
                  <a:srgbClr val="000099"/>
                </a:solidFill>
              </a:rPr>
              <a:t>Workforce development opportunities</a:t>
            </a:r>
          </a:p>
          <a:p>
            <a:endParaRPr lang="en-US" sz="2800" dirty="0"/>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pic>
        <p:nvPicPr>
          <p:cNvPr id="107522" name="Picture 2" descr="http://www.wired.com/images/article/full/2007/08/Edwin_Drake_580x.jpg"/>
          <p:cNvPicPr>
            <a:picLocks noChangeAspect="1" noChangeArrowheads="1"/>
          </p:cNvPicPr>
          <p:nvPr/>
        </p:nvPicPr>
        <p:blipFill>
          <a:blip r:embed="rId3" cstate="print"/>
          <a:srcRect/>
          <a:stretch>
            <a:fillRect/>
          </a:stretch>
        </p:blipFill>
        <p:spPr bwMode="auto">
          <a:xfrm>
            <a:off x="0" y="-9527"/>
            <a:ext cx="9144000" cy="6257335"/>
          </a:xfrm>
          <a:prstGeom prst="rect">
            <a:avLst/>
          </a:prstGeom>
          <a:noFill/>
        </p:spPr>
      </p:pic>
      <p:sp>
        <p:nvSpPr>
          <p:cNvPr id="4" name="TextBox 3"/>
          <p:cNvSpPr txBox="1"/>
          <p:nvPr/>
        </p:nvSpPr>
        <p:spPr>
          <a:xfrm>
            <a:off x="228600" y="152400"/>
            <a:ext cx="4876800" cy="1200329"/>
          </a:xfrm>
          <a:prstGeom prst="rect">
            <a:avLst/>
          </a:prstGeom>
          <a:noFill/>
        </p:spPr>
        <p:txBody>
          <a:bodyPr wrap="square" rtlCol="0">
            <a:spAutoFit/>
          </a:bodyPr>
          <a:lstStyle/>
          <a:p>
            <a:r>
              <a:rPr lang="en-US" sz="3600" b="1" dirty="0" smtClean="0">
                <a:solidFill>
                  <a:srgbClr val="000099"/>
                </a:solidFill>
                <a:effectLst>
                  <a:outerShdw blurRad="38100" dist="38100" dir="2700000" algn="tl">
                    <a:srgbClr val="000000">
                      <a:alpha val="43137"/>
                    </a:srgbClr>
                  </a:outerShdw>
                </a:effectLst>
              </a:rPr>
              <a:t>August 27, 1859</a:t>
            </a:r>
          </a:p>
          <a:p>
            <a:r>
              <a:rPr lang="en-US" sz="3600" b="1" dirty="0" smtClean="0">
                <a:solidFill>
                  <a:srgbClr val="000099"/>
                </a:solidFill>
                <a:effectLst>
                  <a:outerShdw blurRad="38100" dist="38100" dir="2700000" algn="tl">
                    <a:srgbClr val="000000">
                      <a:alpha val="43137"/>
                    </a:srgbClr>
                  </a:outerShdw>
                </a:effectLst>
              </a:rPr>
              <a:t>Titusville, Pennsylvania</a:t>
            </a:r>
            <a:endParaRPr lang="en-US" sz="3600" b="1" dirty="0">
              <a:solidFill>
                <a:srgbClr val="000099"/>
              </a:solidFill>
              <a:effectLst>
                <a:outerShdw blurRad="38100" dist="38100" dir="2700000" algn="tl">
                  <a:srgbClr val="000000">
                    <a:alpha val="43137"/>
                  </a:srgbClr>
                </a:outerShdw>
              </a:effectLst>
            </a:endParaRP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6214" y="0"/>
            <a:ext cx="8077830" cy="1371600"/>
          </a:xfrm>
        </p:spPr>
        <p:txBody>
          <a:bodyPr/>
          <a:lstStyle/>
          <a:p>
            <a:pPr algn="ctr"/>
            <a:r>
              <a:rPr lang="en-US" b="1" dirty="0" smtClean="0">
                <a:solidFill>
                  <a:srgbClr val="000099"/>
                </a:solidFill>
                <a:effectLst>
                  <a:outerShdw blurRad="38100" dist="38100" dir="2700000" algn="tl">
                    <a:srgbClr val="000000">
                      <a:alpha val="43137"/>
                    </a:srgbClr>
                  </a:outerShdw>
                </a:effectLst>
              </a:rPr>
              <a:t>2. Socialization Process</a:t>
            </a:r>
            <a:br>
              <a:rPr lang="en-US" b="1" dirty="0" smtClean="0">
                <a:solidFill>
                  <a:srgbClr val="000099"/>
                </a:solidFill>
                <a:effectLst>
                  <a:outerShdw blurRad="38100" dist="38100" dir="2700000" algn="tl">
                    <a:srgbClr val="000000">
                      <a:alpha val="43137"/>
                    </a:srgbClr>
                  </a:outerShdw>
                </a:effectLst>
              </a:rPr>
            </a:br>
            <a:r>
              <a:rPr lang="en-US" b="1" dirty="0" smtClean="0">
                <a:solidFill>
                  <a:srgbClr val="000099"/>
                </a:solidFill>
                <a:effectLst>
                  <a:outerShdw blurRad="38100" dist="38100" dir="2700000" algn="tl">
                    <a:srgbClr val="000000">
                      <a:alpha val="43137"/>
                    </a:srgbClr>
                  </a:outerShdw>
                </a:effectLst>
              </a:rPr>
              <a:t>Industries Role</a:t>
            </a:r>
            <a:endParaRPr lang="en-US" b="1" dirty="0">
              <a:solidFill>
                <a:srgbClr val="000099"/>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04800" y="1524000"/>
            <a:ext cx="4603110" cy="5056632"/>
          </a:xfrm>
        </p:spPr>
        <p:txBody>
          <a:bodyPr>
            <a:normAutofit/>
          </a:bodyPr>
          <a:lstStyle/>
          <a:p>
            <a:r>
              <a:rPr lang="en-US" dirty="0" smtClean="0">
                <a:solidFill>
                  <a:srgbClr val="000099"/>
                </a:solidFill>
              </a:rPr>
              <a:t>Town hall meetings	</a:t>
            </a:r>
          </a:p>
          <a:p>
            <a:r>
              <a:rPr lang="en-US" dirty="0" smtClean="0">
                <a:solidFill>
                  <a:srgbClr val="000099"/>
                </a:solidFill>
              </a:rPr>
              <a:t>Community picnics</a:t>
            </a:r>
          </a:p>
          <a:p>
            <a:r>
              <a:rPr lang="en-US" dirty="0" smtClean="0">
                <a:solidFill>
                  <a:srgbClr val="000099"/>
                </a:solidFill>
              </a:rPr>
              <a:t>Citizen committees</a:t>
            </a:r>
          </a:p>
          <a:p>
            <a:r>
              <a:rPr lang="en-US" dirty="0" smtClean="0">
                <a:solidFill>
                  <a:srgbClr val="000099"/>
                </a:solidFill>
              </a:rPr>
              <a:t>Community tours</a:t>
            </a:r>
          </a:p>
          <a:p>
            <a:r>
              <a:rPr lang="en-US" dirty="0" smtClean="0">
                <a:solidFill>
                  <a:srgbClr val="000099"/>
                </a:solidFill>
              </a:rPr>
              <a:t>Newsletters</a:t>
            </a:r>
          </a:p>
          <a:p>
            <a:r>
              <a:rPr lang="en-US" dirty="0" smtClean="0">
                <a:solidFill>
                  <a:srgbClr val="000099"/>
                </a:solidFill>
              </a:rPr>
              <a:t>Open communication     with local leaders </a:t>
            </a:r>
          </a:p>
          <a:p>
            <a:r>
              <a:rPr lang="en-US" dirty="0" smtClean="0">
                <a:solidFill>
                  <a:srgbClr val="000099"/>
                </a:solidFill>
              </a:rPr>
              <a:t>Community involvement</a:t>
            </a:r>
            <a:endParaRPr lang="en-US" dirty="0">
              <a:solidFill>
                <a:srgbClr val="000099"/>
              </a:solidFill>
            </a:endParaRPr>
          </a:p>
        </p:txBody>
      </p:sp>
      <p:pic>
        <p:nvPicPr>
          <p:cNvPr id="22530" name="Picture 2" descr="http://eidmarcellus.org/wp-content/uploads/2012/05/Cabot-MatchFund-226x300.jpg">
            <a:hlinkClick r:id="rId2"/>
          </p:cNvPr>
          <p:cNvPicPr>
            <a:picLocks noChangeAspect="1" noChangeArrowheads="1"/>
          </p:cNvPicPr>
          <p:nvPr/>
        </p:nvPicPr>
        <p:blipFill>
          <a:blip r:embed="rId3" cstate="print"/>
          <a:srcRect/>
          <a:stretch>
            <a:fillRect/>
          </a:stretch>
        </p:blipFill>
        <p:spPr bwMode="auto">
          <a:xfrm>
            <a:off x="5181600" y="1570716"/>
            <a:ext cx="3962400" cy="4753884"/>
          </a:xfrm>
          <a:prstGeom prst="rect">
            <a:avLst/>
          </a:prstGeom>
          <a:noFill/>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52400"/>
            <a:ext cx="7391400" cy="990600"/>
          </a:xfrm>
        </p:spPr>
        <p:txBody>
          <a:bodyPr>
            <a:normAutofit fontScale="90000"/>
          </a:bodyPr>
          <a:lstStyle/>
          <a:p>
            <a:pPr algn="ctr"/>
            <a:r>
              <a:rPr lang="en-US" b="1" dirty="0" smtClean="0">
                <a:solidFill>
                  <a:srgbClr val="000099"/>
                </a:solidFill>
                <a:effectLst>
                  <a:outerShdw blurRad="38100" dist="38100" dir="2700000" algn="tl">
                    <a:srgbClr val="000000">
                      <a:alpha val="43137"/>
                    </a:srgbClr>
                  </a:outerShdw>
                </a:effectLst>
              </a:rPr>
              <a:t>Another Perspective:</a:t>
            </a:r>
            <a:r>
              <a:rPr lang="en-US" dirty="0" smtClean="0">
                <a:solidFill>
                  <a:srgbClr val="000099"/>
                </a:solidFill>
                <a:effectLst>
                  <a:outerShdw blurRad="38100" dist="38100" dir="2700000" algn="tl">
                    <a:srgbClr val="000000">
                      <a:alpha val="43137"/>
                    </a:srgbClr>
                  </a:outerShdw>
                </a:effectLst>
              </a:rPr>
              <a:t/>
            </a:r>
            <a:br>
              <a:rPr lang="en-US" dirty="0" smtClean="0">
                <a:solidFill>
                  <a:srgbClr val="000099"/>
                </a:solidFill>
                <a:effectLst>
                  <a:outerShdw blurRad="38100" dist="38100" dir="2700000" algn="tl">
                    <a:srgbClr val="000000">
                      <a:alpha val="43137"/>
                    </a:srgbClr>
                  </a:outerShdw>
                </a:effectLst>
              </a:rPr>
            </a:br>
            <a:r>
              <a:rPr lang="en-US" dirty="0" smtClean="0">
                <a:solidFill>
                  <a:srgbClr val="000099"/>
                </a:solidFill>
                <a:effectLst>
                  <a:outerShdw blurRad="38100" dist="38100" dir="2700000" algn="tl">
                    <a:srgbClr val="000000">
                      <a:alpha val="43137"/>
                    </a:srgbClr>
                  </a:outerShdw>
                </a:effectLst>
              </a:rPr>
              <a:t>Pennsylvania Amish</a:t>
            </a:r>
            <a:endParaRPr lang="en-US" dirty="0">
              <a:solidFill>
                <a:srgbClr val="000099"/>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0" y="1344168"/>
            <a:ext cx="7239000" cy="4828032"/>
          </a:xfrm>
        </p:spPr>
        <p:txBody>
          <a:bodyPr>
            <a:normAutofit fontScale="92500" lnSpcReduction="20000"/>
          </a:bodyPr>
          <a:lstStyle/>
          <a:p>
            <a:r>
              <a:rPr lang="en-US" dirty="0" smtClean="0">
                <a:solidFill>
                  <a:srgbClr val="000099"/>
                </a:solidFill>
              </a:rPr>
              <a:t>Migrated from Switzerland/Germany in the 1700’s</a:t>
            </a:r>
          </a:p>
          <a:p>
            <a:r>
              <a:rPr lang="en-US" dirty="0" smtClean="0">
                <a:solidFill>
                  <a:srgbClr val="000099"/>
                </a:solidFill>
              </a:rPr>
              <a:t>No electricity, vehicles,</a:t>
            </a:r>
          </a:p>
          <a:p>
            <a:pPr>
              <a:buNone/>
            </a:pPr>
            <a:r>
              <a:rPr lang="en-US" dirty="0" smtClean="0">
                <a:solidFill>
                  <a:srgbClr val="000099"/>
                </a:solidFill>
              </a:rPr>
              <a:t>    telephones, tractors</a:t>
            </a:r>
          </a:p>
          <a:p>
            <a:r>
              <a:rPr lang="en-US" dirty="0" smtClean="0">
                <a:solidFill>
                  <a:srgbClr val="000099"/>
                </a:solidFill>
              </a:rPr>
              <a:t>Generally Farmers/Landowners</a:t>
            </a:r>
          </a:p>
          <a:p>
            <a:pPr lvl="1"/>
            <a:r>
              <a:rPr lang="en-US" dirty="0" smtClean="0">
                <a:solidFill>
                  <a:srgbClr val="000099"/>
                </a:solidFill>
              </a:rPr>
              <a:t>Dairy</a:t>
            </a:r>
          </a:p>
          <a:p>
            <a:pPr lvl="1"/>
            <a:r>
              <a:rPr lang="en-US" dirty="0" smtClean="0">
                <a:solidFill>
                  <a:srgbClr val="000099"/>
                </a:solidFill>
              </a:rPr>
              <a:t>Direct marketers of food products</a:t>
            </a:r>
          </a:p>
          <a:p>
            <a:pPr lvl="1"/>
            <a:r>
              <a:rPr lang="en-US" dirty="0" smtClean="0">
                <a:solidFill>
                  <a:srgbClr val="000099"/>
                </a:solidFill>
              </a:rPr>
              <a:t>Furniture </a:t>
            </a:r>
          </a:p>
          <a:p>
            <a:pPr lvl="1"/>
            <a:r>
              <a:rPr lang="en-US" dirty="0" smtClean="0">
                <a:solidFill>
                  <a:srgbClr val="000099"/>
                </a:solidFill>
              </a:rPr>
              <a:t>Sawmills</a:t>
            </a:r>
          </a:p>
          <a:p>
            <a:r>
              <a:rPr lang="en-US" dirty="0" smtClean="0">
                <a:solidFill>
                  <a:srgbClr val="000099"/>
                </a:solidFill>
              </a:rPr>
              <a:t>Conservative</a:t>
            </a:r>
          </a:p>
          <a:p>
            <a:r>
              <a:rPr lang="en-US" dirty="0" smtClean="0">
                <a:solidFill>
                  <a:srgbClr val="000099"/>
                </a:solidFill>
              </a:rPr>
              <a:t>Desire for farm to continue with sons</a:t>
            </a:r>
          </a:p>
          <a:p>
            <a:pPr lvl="1"/>
            <a:endParaRPr lang="en-US" dirty="0" smtClean="0">
              <a:solidFill>
                <a:srgbClr val="000099"/>
              </a:solidFill>
            </a:endParaRPr>
          </a:p>
          <a:p>
            <a:endParaRPr lang="en-US" dirty="0"/>
          </a:p>
        </p:txBody>
      </p:sp>
      <p:pic>
        <p:nvPicPr>
          <p:cNvPr id="37890" name="Picture 2" descr="https://encrypted-tbn3.gstatic.com/images?q=tbn:ANd9GcTun3qGrBTUIQXmO159lujMi0yH2U-bcYUhi2MNnFe98hhgB4ZwnQ"/>
          <p:cNvPicPr>
            <a:picLocks noChangeAspect="1" noChangeArrowheads="1"/>
          </p:cNvPicPr>
          <p:nvPr/>
        </p:nvPicPr>
        <p:blipFill>
          <a:blip r:embed="rId2" cstate="print"/>
          <a:srcRect/>
          <a:stretch>
            <a:fillRect/>
          </a:stretch>
        </p:blipFill>
        <p:spPr bwMode="auto">
          <a:xfrm>
            <a:off x="5410201" y="2057400"/>
            <a:ext cx="3733800" cy="3352800"/>
          </a:xfrm>
          <a:prstGeom prst="rect">
            <a:avLst/>
          </a:prstGeom>
          <a:noFill/>
        </p:spPr>
      </p:pic>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53568"/>
            <a:ext cx="8686800" cy="731838"/>
          </a:xfrm>
        </p:spPr>
        <p:txBody>
          <a:bodyPr>
            <a:normAutofit/>
          </a:bodyPr>
          <a:lstStyle/>
          <a:p>
            <a:r>
              <a:rPr lang="en-US" b="1" dirty="0" smtClean="0">
                <a:solidFill>
                  <a:srgbClr val="000099"/>
                </a:solidFill>
                <a:effectLst>
                  <a:outerShdw blurRad="38100" dist="38100" dir="2700000" algn="tl">
                    <a:srgbClr val="000000">
                      <a:alpha val="43137"/>
                    </a:srgbClr>
                  </a:outerShdw>
                </a:effectLst>
              </a:rPr>
              <a:t>Amish Community Decision-Making</a:t>
            </a:r>
            <a:endParaRPr lang="en-US" b="1" dirty="0">
              <a:solidFill>
                <a:srgbClr val="000099"/>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76200" y="1420368"/>
            <a:ext cx="8077830" cy="4142232"/>
          </a:xfrm>
        </p:spPr>
        <p:txBody>
          <a:bodyPr>
            <a:normAutofit/>
          </a:bodyPr>
          <a:lstStyle/>
          <a:p>
            <a:r>
              <a:rPr lang="en-US" dirty="0" smtClean="0">
                <a:solidFill>
                  <a:srgbClr val="000099"/>
                </a:solidFill>
              </a:rPr>
              <a:t>Community members have some input</a:t>
            </a:r>
          </a:p>
          <a:p>
            <a:r>
              <a:rPr lang="en-US" dirty="0" smtClean="0">
                <a:solidFill>
                  <a:srgbClr val="000099"/>
                </a:solidFill>
              </a:rPr>
              <a:t>Local board of Amish community elders</a:t>
            </a:r>
          </a:p>
          <a:p>
            <a:r>
              <a:rPr lang="en-US" dirty="0" smtClean="0">
                <a:solidFill>
                  <a:srgbClr val="000099"/>
                </a:solidFill>
              </a:rPr>
              <a:t>Local Bishop has ultimate decision</a:t>
            </a:r>
          </a:p>
          <a:p>
            <a:r>
              <a:rPr lang="en-US" dirty="0" smtClean="0">
                <a:solidFill>
                  <a:srgbClr val="000099"/>
                </a:solidFill>
              </a:rPr>
              <a:t>Every Amish community may </a:t>
            </a:r>
          </a:p>
          <a:p>
            <a:pPr>
              <a:buNone/>
            </a:pPr>
            <a:r>
              <a:rPr lang="en-US" dirty="0" smtClean="0">
                <a:solidFill>
                  <a:srgbClr val="000099"/>
                </a:solidFill>
              </a:rPr>
              <a:t>    look at an issue </a:t>
            </a:r>
          </a:p>
          <a:p>
            <a:pPr>
              <a:buNone/>
            </a:pPr>
            <a:r>
              <a:rPr lang="en-US" dirty="0" smtClean="0">
                <a:solidFill>
                  <a:srgbClr val="000099"/>
                </a:solidFill>
              </a:rPr>
              <a:t>    differently.</a:t>
            </a:r>
            <a:endParaRPr lang="en-US" dirty="0">
              <a:solidFill>
                <a:srgbClr val="000099"/>
              </a:solidFill>
            </a:endParaRPr>
          </a:p>
        </p:txBody>
      </p:sp>
      <p:pic>
        <p:nvPicPr>
          <p:cNvPr id="2050" name="Picture 2" descr="http://3.bp.blogspot.com/-iplpAFqMdkU/Thd9eoIyD7I/AAAAAAAAAKM/e41jcvTDlCc/s1600/Amish.jpg"/>
          <p:cNvPicPr>
            <a:picLocks noChangeAspect="1" noChangeArrowheads="1"/>
          </p:cNvPicPr>
          <p:nvPr/>
        </p:nvPicPr>
        <p:blipFill>
          <a:blip r:embed="rId2" cstate="print"/>
          <a:srcRect/>
          <a:stretch>
            <a:fillRect/>
          </a:stretch>
        </p:blipFill>
        <p:spPr bwMode="auto">
          <a:xfrm>
            <a:off x="4381500" y="3686174"/>
            <a:ext cx="4762500" cy="3171826"/>
          </a:xfrm>
          <a:prstGeom prst="rect">
            <a:avLst/>
          </a:prstGeom>
          <a:noFill/>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rgbClr val="000099"/>
                </a:solidFill>
                <a:effectLst>
                  <a:outerShdw blurRad="38100" dist="38100" dir="2700000" algn="tl">
                    <a:srgbClr val="000000">
                      <a:alpha val="43137"/>
                    </a:srgbClr>
                  </a:outerShdw>
                </a:effectLst>
              </a:rPr>
              <a:t>Pennsylvania Amish</a:t>
            </a:r>
            <a:endParaRPr lang="en-US" b="1" dirty="0">
              <a:solidFill>
                <a:srgbClr val="000099"/>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54690" y="1600200"/>
            <a:ext cx="8077830" cy="4495800"/>
          </a:xfrm>
        </p:spPr>
        <p:txBody>
          <a:bodyPr>
            <a:normAutofit/>
          </a:bodyPr>
          <a:lstStyle/>
          <a:p>
            <a:r>
              <a:rPr lang="en-US" dirty="0" smtClean="0">
                <a:solidFill>
                  <a:srgbClr val="000099"/>
                </a:solidFill>
              </a:rPr>
              <a:t>Shallow gas production exists on their farms</a:t>
            </a:r>
          </a:p>
          <a:p>
            <a:r>
              <a:rPr lang="en-US" dirty="0" smtClean="0">
                <a:solidFill>
                  <a:srgbClr val="000099"/>
                </a:solidFill>
              </a:rPr>
              <a:t>Concerns are similar to other residents:</a:t>
            </a:r>
          </a:p>
          <a:p>
            <a:pPr lvl="1"/>
            <a:r>
              <a:rPr lang="en-US" dirty="0" smtClean="0">
                <a:solidFill>
                  <a:srgbClr val="000099"/>
                </a:solidFill>
              </a:rPr>
              <a:t>Environmental questions?</a:t>
            </a:r>
          </a:p>
          <a:p>
            <a:pPr lvl="1"/>
            <a:r>
              <a:rPr lang="en-US" dirty="0" smtClean="0">
                <a:solidFill>
                  <a:srgbClr val="000099"/>
                </a:solidFill>
              </a:rPr>
              <a:t>Effect on their lifestyle and community?</a:t>
            </a:r>
          </a:p>
          <a:p>
            <a:pPr lvl="1"/>
            <a:r>
              <a:rPr lang="en-US" dirty="0" smtClean="0">
                <a:solidFill>
                  <a:srgbClr val="000099"/>
                </a:solidFill>
              </a:rPr>
              <a:t>Opportunity for the farm business to continue?</a:t>
            </a:r>
          </a:p>
          <a:p>
            <a:pPr lvl="1"/>
            <a:r>
              <a:rPr lang="en-US" dirty="0" smtClean="0">
                <a:solidFill>
                  <a:srgbClr val="000099"/>
                </a:solidFill>
              </a:rPr>
              <a:t>Limited employment opportunities</a:t>
            </a:r>
          </a:p>
          <a:p>
            <a:r>
              <a:rPr lang="en-US" dirty="0" smtClean="0">
                <a:solidFill>
                  <a:srgbClr val="000099"/>
                </a:solidFill>
              </a:rPr>
              <a:t>Seek information</a:t>
            </a:r>
          </a:p>
          <a:p>
            <a:r>
              <a:rPr lang="en-US" dirty="0" smtClean="0">
                <a:solidFill>
                  <a:srgbClr val="000099"/>
                </a:solidFill>
              </a:rPr>
              <a:t>Generally accepting of the industry</a:t>
            </a:r>
          </a:p>
          <a:p>
            <a:endParaRPr lang="en-US" dirty="0"/>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3"/>
          <p:cNvPicPr>
            <a:picLocks noChangeAspect="1" noChangeArrowheads="1"/>
          </p:cNvPicPr>
          <p:nvPr/>
        </p:nvPicPr>
        <p:blipFill>
          <a:blip r:embed="rId3" cstate="print"/>
          <a:srcRect/>
          <a:stretch>
            <a:fillRect/>
          </a:stretch>
        </p:blipFill>
        <p:spPr bwMode="auto">
          <a:xfrm rot="765870">
            <a:off x="6623050" y="3292475"/>
            <a:ext cx="1766888" cy="2212975"/>
          </a:xfrm>
          <a:prstGeom prst="rect">
            <a:avLst/>
          </a:prstGeom>
          <a:noFill/>
          <a:ln w="9525">
            <a:noFill/>
            <a:miter lim="800000"/>
            <a:headEnd/>
            <a:tailEnd/>
          </a:ln>
        </p:spPr>
      </p:pic>
      <p:sp>
        <p:nvSpPr>
          <p:cNvPr id="49155" name="Title 2"/>
          <p:cNvSpPr>
            <a:spLocks noGrp="1"/>
          </p:cNvSpPr>
          <p:nvPr>
            <p:ph type="title"/>
          </p:nvPr>
        </p:nvSpPr>
        <p:spPr>
          <a:xfrm>
            <a:off x="0" y="76200"/>
            <a:ext cx="8077200" cy="1093788"/>
          </a:xfrm>
        </p:spPr>
        <p:txBody>
          <a:bodyPr/>
          <a:lstStyle/>
          <a:p>
            <a:pPr algn="ctr" eaLnBrk="1" hangingPunct="1">
              <a:defRPr/>
            </a:pPr>
            <a:r>
              <a:rPr lang="en-US" b="1" dirty="0" smtClean="0">
                <a:solidFill>
                  <a:srgbClr val="000099"/>
                </a:solidFill>
                <a:effectLst>
                  <a:outerShdw blurRad="38100" dist="38100" dir="2700000" algn="tl">
                    <a:srgbClr val="000000">
                      <a:alpha val="43137"/>
                    </a:srgbClr>
                  </a:outerShdw>
                </a:effectLst>
              </a:rPr>
              <a:t>Web Resources</a:t>
            </a:r>
          </a:p>
        </p:txBody>
      </p:sp>
      <p:sp>
        <p:nvSpPr>
          <p:cNvPr id="64516" name="Content Placeholder 1"/>
          <p:cNvSpPr>
            <a:spLocks noGrp="1"/>
          </p:cNvSpPr>
          <p:nvPr>
            <p:ph idx="1"/>
          </p:nvPr>
        </p:nvSpPr>
        <p:spPr>
          <a:xfrm>
            <a:off x="654050" y="1116013"/>
            <a:ext cx="8078788" cy="4713287"/>
          </a:xfrm>
        </p:spPr>
        <p:txBody>
          <a:bodyPr/>
          <a:lstStyle/>
          <a:p>
            <a:pPr algn="ctr" eaLnBrk="1" hangingPunct="1">
              <a:buFont typeface="Arial" charset="0"/>
              <a:buNone/>
            </a:pPr>
            <a:r>
              <a:rPr lang="en-US" dirty="0" smtClean="0"/>
              <a:t> </a:t>
            </a:r>
          </a:p>
          <a:p>
            <a:pPr eaLnBrk="1" hangingPunct="1"/>
            <a:r>
              <a:rPr lang="en-US" sz="3600" dirty="0" smtClean="0">
                <a:solidFill>
                  <a:srgbClr val="000099"/>
                </a:solidFill>
              </a:rPr>
              <a:t>www.naturalgas.psu.edu</a:t>
            </a:r>
          </a:p>
          <a:p>
            <a:pPr eaLnBrk="1" hangingPunct="1"/>
            <a:r>
              <a:rPr lang="en-US" sz="3600" dirty="0" smtClean="0">
                <a:solidFill>
                  <a:srgbClr val="000099"/>
                </a:solidFill>
              </a:rPr>
              <a:t>www.marcellus.psu.edu</a:t>
            </a:r>
          </a:p>
          <a:p>
            <a:pPr eaLnBrk="1" hangingPunct="1"/>
            <a:r>
              <a:rPr lang="en-US" sz="3600" dirty="0" smtClean="0">
                <a:solidFill>
                  <a:srgbClr val="000099"/>
                </a:solidFill>
              </a:rPr>
              <a:t>www.msetc.org</a:t>
            </a:r>
          </a:p>
          <a:p>
            <a:pPr eaLnBrk="1" hangingPunct="1"/>
            <a:r>
              <a:rPr lang="en-US" dirty="0" smtClean="0">
                <a:solidFill>
                  <a:srgbClr val="000099"/>
                </a:solidFill>
              </a:rPr>
              <a:t>PA DEP Bureau of Oil and</a:t>
            </a:r>
          </a:p>
          <a:p>
            <a:pPr eaLnBrk="1" hangingPunct="1">
              <a:buFont typeface="Arial" charset="0"/>
              <a:buNone/>
            </a:pPr>
            <a:r>
              <a:rPr lang="en-US" dirty="0" smtClean="0">
                <a:solidFill>
                  <a:srgbClr val="000099"/>
                </a:solidFill>
              </a:rPr>
              <a:t>                 Gas Management</a:t>
            </a:r>
          </a:p>
        </p:txBody>
      </p:sp>
      <p:sp>
        <p:nvSpPr>
          <p:cNvPr id="8" name="Slide Number Placeholder 7"/>
          <p:cNvSpPr>
            <a:spLocks noGrp="1"/>
          </p:cNvSpPr>
          <p:nvPr>
            <p:ph type="sldNum" sz="quarter" idx="4294967295"/>
          </p:nvPr>
        </p:nvSpPr>
        <p:spPr>
          <a:xfrm>
            <a:off x="7010400" y="6356350"/>
            <a:ext cx="2133600" cy="365125"/>
          </a:xfrm>
        </p:spPr>
        <p:txBody>
          <a:bodyPr/>
          <a:lstStyle/>
          <a:p>
            <a:pPr>
              <a:defRPr/>
            </a:pPr>
            <a:fld id="{F8CC4669-4675-4A1B-9558-844BA6B7DB81}" type="slidenum">
              <a:rPr lang="en-US" smtClean="0"/>
              <a:pPr>
                <a:defRPr/>
              </a:pPr>
              <a:t>34</a:t>
            </a:fld>
            <a:endParaRPr lang="en-US"/>
          </a:p>
        </p:txBody>
      </p:sp>
      <p:sp>
        <p:nvSpPr>
          <p:cNvPr id="64518" name="Rectangle 3"/>
          <p:cNvSpPr>
            <a:spLocks noChangeArrowheads="1"/>
          </p:cNvSpPr>
          <p:nvPr/>
        </p:nvSpPr>
        <p:spPr bwMode="auto">
          <a:xfrm>
            <a:off x="7239000" y="6596063"/>
            <a:ext cx="1905000" cy="261937"/>
          </a:xfrm>
          <a:prstGeom prst="rect">
            <a:avLst/>
          </a:prstGeom>
          <a:noFill/>
          <a:ln w="9525">
            <a:noFill/>
            <a:miter lim="800000"/>
            <a:headEnd/>
            <a:tailEnd/>
          </a:ln>
        </p:spPr>
        <p:txBody>
          <a:bodyPr>
            <a:spAutoFit/>
          </a:bodyPr>
          <a:lstStyle/>
          <a:p>
            <a:r>
              <a:rPr lang="en-US" sz="1100">
                <a:solidFill>
                  <a:schemeClr val="bg1"/>
                </a:solidFill>
              </a:rPr>
              <a:t>© Penn State Extension, 2011</a:t>
            </a:r>
          </a:p>
        </p:txBody>
      </p:sp>
      <p:pic>
        <p:nvPicPr>
          <p:cNvPr id="64519" name="Picture 2"/>
          <p:cNvPicPr>
            <a:picLocks noChangeAspect="1" noChangeArrowheads="1"/>
          </p:cNvPicPr>
          <p:nvPr/>
        </p:nvPicPr>
        <p:blipFill>
          <a:blip r:embed="rId4" cstate="print"/>
          <a:srcRect/>
          <a:stretch>
            <a:fillRect/>
          </a:stretch>
        </p:blipFill>
        <p:spPr bwMode="auto">
          <a:xfrm rot="-359902">
            <a:off x="5911850" y="1084263"/>
            <a:ext cx="1912938" cy="2397125"/>
          </a:xfrm>
          <a:prstGeom prst="rect">
            <a:avLst/>
          </a:prstGeom>
          <a:noFill/>
          <a:ln w="9525">
            <a:noFill/>
            <a:miter lim="800000"/>
            <a:headEnd/>
            <a:tailEnd/>
          </a:ln>
        </p:spPr>
      </p:pic>
      <p:pic>
        <p:nvPicPr>
          <p:cNvPr id="64520" name="Picture 4"/>
          <p:cNvPicPr>
            <a:picLocks noChangeAspect="1" noChangeArrowheads="1"/>
          </p:cNvPicPr>
          <p:nvPr/>
        </p:nvPicPr>
        <p:blipFill>
          <a:blip r:embed="rId5" cstate="print"/>
          <a:srcRect/>
          <a:stretch>
            <a:fillRect/>
          </a:stretch>
        </p:blipFill>
        <p:spPr bwMode="auto">
          <a:xfrm rot="272623">
            <a:off x="7094538" y="1817688"/>
            <a:ext cx="1749425" cy="21939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731838"/>
          </a:xfrm>
          <a:solidFill>
            <a:srgbClr val="FFC000"/>
          </a:solidFill>
        </p:spPr>
        <p:txBody>
          <a:bodyPr/>
          <a:lstStyle/>
          <a:p>
            <a:pPr algn="ctr" eaLnBrk="1" hangingPunct="1">
              <a:defRPr/>
            </a:pPr>
            <a:r>
              <a:rPr lang="en-US" b="1" dirty="0" smtClean="0">
                <a:solidFill>
                  <a:schemeClr val="bg1"/>
                </a:solidFill>
                <a:effectLst>
                  <a:outerShdw blurRad="38100" dist="38100" dir="2700000" algn="tl">
                    <a:srgbClr val="000000">
                      <a:alpha val="43137"/>
                    </a:srgbClr>
                  </a:outerShdw>
                </a:effectLst>
              </a:rPr>
              <a:t>Thank you.</a:t>
            </a:r>
            <a:endParaRPr lang="en-US" b="1" dirty="0">
              <a:solidFill>
                <a:schemeClr val="bg1"/>
              </a:solidFill>
              <a:effectLst>
                <a:outerShdw blurRad="38100" dist="38100" dir="2700000" algn="tl">
                  <a:srgbClr val="000000">
                    <a:alpha val="43137"/>
                  </a:srgbClr>
                </a:outerShdw>
              </a:effectLst>
            </a:endParaRPr>
          </a:p>
        </p:txBody>
      </p:sp>
      <p:pic>
        <p:nvPicPr>
          <p:cNvPr id="65540" name="Picture 2" descr="C:\Documents and Settings\tbm1\Desktop\DSC07520.JPG"/>
          <p:cNvPicPr>
            <a:picLocks noChangeAspect="1" noChangeArrowheads="1"/>
          </p:cNvPicPr>
          <p:nvPr/>
        </p:nvPicPr>
        <p:blipFill>
          <a:blip r:embed="rId3" cstate="print"/>
          <a:srcRect/>
          <a:stretch>
            <a:fillRect/>
          </a:stretch>
        </p:blipFill>
        <p:spPr bwMode="auto">
          <a:xfrm>
            <a:off x="0" y="685800"/>
            <a:ext cx="9144000" cy="5562600"/>
          </a:xfrm>
          <a:prstGeom prst="rect">
            <a:avLst/>
          </a:prstGeom>
          <a:noFill/>
          <a:ln w="9525">
            <a:noFill/>
            <a:miter lim="800000"/>
            <a:headEnd/>
            <a:tailEnd/>
          </a:ln>
        </p:spPr>
      </p:pic>
      <p:pic>
        <p:nvPicPr>
          <p:cNvPr id="7" name="Content Placeholder 6" descr="MSETC Logo.png"/>
          <p:cNvPicPr>
            <a:picLocks noGrp="1" noChangeAspect="1"/>
          </p:cNvPicPr>
          <p:nvPr>
            <p:ph idx="1"/>
          </p:nvPr>
        </p:nvPicPr>
        <p:blipFill>
          <a:blip r:embed="rId4" cstate="print"/>
          <a:stretch>
            <a:fillRect/>
          </a:stretch>
        </p:blipFill>
        <p:spPr>
          <a:xfrm>
            <a:off x="7315200" y="762000"/>
            <a:ext cx="1676191" cy="1733333"/>
          </a:xfrm>
          <a:prstGeom prst="rect">
            <a:avLst/>
          </a:prstGeom>
        </p:spPr>
      </p:pic>
      <p:sp>
        <p:nvSpPr>
          <p:cNvPr id="8" name="TextBox 7"/>
          <p:cNvSpPr txBox="1"/>
          <p:nvPr/>
        </p:nvSpPr>
        <p:spPr>
          <a:xfrm>
            <a:off x="-72572" y="689429"/>
            <a:ext cx="3577772" cy="2062103"/>
          </a:xfrm>
          <a:prstGeom prst="rect">
            <a:avLst/>
          </a:prstGeom>
          <a:noFill/>
        </p:spPr>
        <p:txBody>
          <a:bodyPr wrap="square" rtlCol="0">
            <a:spAutoFit/>
          </a:bodyPr>
          <a:lstStyle/>
          <a:p>
            <a:pPr algn="ctr"/>
            <a:r>
              <a:rPr lang="en-US" sz="2000" dirty="0" smtClean="0"/>
              <a:t>Jon Laughner</a:t>
            </a:r>
          </a:p>
          <a:p>
            <a:pPr algn="ctr"/>
            <a:r>
              <a:rPr lang="en-US" sz="2000" dirty="0" smtClean="0">
                <a:hlinkClick r:id="rId5"/>
              </a:rPr>
              <a:t>JBLaughner@psu.edu</a:t>
            </a:r>
            <a:endParaRPr lang="en-US" sz="2000" dirty="0" smtClean="0"/>
          </a:p>
          <a:p>
            <a:pPr marL="342900" lvl="0" indent="-342900" algn="ctr">
              <a:spcBef>
                <a:spcPct val="20000"/>
              </a:spcBef>
              <a:defRPr/>
            </a:pPr>
            <a:r>
              <a:rPr lang="en-US" sz="2000" dirty="0" smtClean="0"/>
              <a:t>Penn State Marcellus Center &amp; Marcellus Shale Education and Training Center</a:t>
            </a:r>
          </a:p>
          <a:p>
            <a:pPr algn="ctr"/>
            <a:endParaRPr lang="en-US" sz="2000" dirty="0"/>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Road Use Agreements</a:t>
            </a:r>
            <a:endParaRPr lang="en-US" dirty="0"/>
          </a:p>
        </p:txBody>
      </p:sp>
      <p:pic>
        <p:nvPicPr>
          <p:cNvPr id="4" name="Picture 3" descr="DSC00754.JPG"/>
          <p:cNvPicPr>
            <a:picLocks noChangeAspect="1"/>
          </p:cNvPicPr>
          <p:nvPr/>
        </p:nvPicPr>
        <p:blipFill>
          <a:blip r:embed="rId3" cstate="print"/>
          <a:stretch>
            <a:fillRect/>
          </a:stretch>
        </p:blipFill>
        <p:spPr>
          <a:xfrm>
            <a:off x="3329559" y="1575582"/>
            <a:ext cx="5814441" cy="4360831"/>
          </a:xfrm>
          <a:prstGeom prst="rect">
            <a:avLst/>
          </a:prstGeom>
          <a:ln>
            <a:noFill/>
          </a:ln>
          <a:effectLst>
            <a:softEdge rad="112500"/>
          </a:effectLst>
        </p:spPr>
      </p:pic>
      <p:pic>
        <p:nvPicPr>
          <p:cNvPr id="103426" name="Picture 2"/>
          <p:cNvPicPr>
            <a:picLocks noChangeAspect="1" noChangeArrowheads="1"/>
          </p:cNvPicPr>
          <p:nvPr/>
        </p:nvPicPr>
        <p:blipFill>
          <a:blip r:embed="rId4" cstate="print"/>
          <a:stretch>
            <a:fillRect/>
          </a:stretch>
        </p:blipFill>
        <p:spPr bwMode="auto">
          <a:xfrm>
            <a:off x="0" y="0"/>
            <a:ext cx="3331028" cy="4310743"/>
          </a:xfrm>
          <a:prstGeom prst="rect">
            <a:avLst/>
          </a:prstGeom>
          <a:ln>
            <a:noFill/>
          </a:ln>
          <a:effectLst>
            <a:softEdge rad="112500"/>
          </a:effectLst>
        </p:spPr>
      </p:pic>
      <p:pic>
        <p:nvPicPr>
          <p:cNvPr id="3" name="Picture 2" descr="Decatur TX 06.08.09 (22).JPG"/>
          <p:cNvPicPr>
            <a:picLocks noChangeAspect="1"/>
          </p:cNvPicPr>
          <p:nvPr/>
        </p:nvPicPr>
        <p:blipFill>
          <a:blip r:embed="rId5" cstate="print"/>
          <a:srcRect/>
          <a:stretch>
            <a:fillRect/>
          </a:stretch>
        </p:blipFill>
        <p:spPr>
          <a:xfrm>
            <a:off x="0" y="4037428"/>
            <a:ext cx="5546611" cy="1885071"/>
          </a:xfrm>
          <a:prstGeom prst="rect">
            <a:avLst/>
          </a:prstGeom>
          <a:ln>
            <a:noFill/>
          </a:ln>
          <a:effectLst>
            <a:softEdge rad="112500"/>
          </a:effectLst>
        </p:spPr>
      </p:pic>
      <p:pic>
        <p:nvPicPr>
          <p:cNvPr id="7" name="Picture 6" descr="2011-02-04_11-17-10_304.jpg"/>
          <p:cNvPicPr>
            <a:picLocks noChangeAspect="1"/>
          </p:cNvPicPr>
          <p:nvPr/>
        </p:nvPicPr>
        <p:blipFill>
          <a:blip r:embed="rId6" cstate="print"/>
          <a:srcRect/>
          <a:stretch>
            <a:fillRect/>
          </a:stretch>
        </p:blipFill>
        <p:spPr>
          <a:xfrm>
            <a:off x="0" y="0"/>
            <a:ext cx="9144000" cy="6172200"/>
          </a:xfrm>
          <a:prstGeom prst="rect">
            <a:avLst/>
          </a:prstGeom>
          <a:ln>
            <a:noFill/>
          </a:ln>
          <a:effectLst>
            <a:softEdge rad="112500"/>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3426"/>
                                        </p:tgtEl>
                                        <p:attrNameLst>
                                          <p:attrName>style.visibility</p:attrName>
                                        </p:attrNameLst>
                                      </p:cBhvr>
                                      <p:to>
                                        <p:strVal val="visible"/>
                                      </p:to>
                                    </p:set>
                                    <p:animEffect transition="in" filter="fade">
                                      <p:cBhvr>
                                        <p:cTn id="17" dur="2000"/>
                                        <p:tgtEl>
                                          <p:spTgt spid="1034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2000"/>
                                        <p:tgtEl>
                                          <p:spTgt spid="103426"/>
                                        </p:tgtEl>
                                      </p:cBhvr>
                                    </p:animEffect>
                                    <p:set>
                                      <p:cBhvr>
                                        <p:cTn id="22" dur="1" fill="hold">
                                          <p:stCondLst>
                                            <p:cond delay="1999"/>
                                          </p:stCondLst>
                                        </p:cTn>
                                        <p:tgtEl>
                                          <p:spTgt spid="103426"/>
                                        </p:tgtEl>
                                        <p:attrNameLst>
                                          <p:attrName>style.visibility</p:attrName>
                                        </p:attrNameLst>
                                      </p:cBhvr>
                                      <p:to>
                                        <p:strVal val="hidden"/>
                                      </p:to>
                                    </p:set>
                                  </p:childTnLst>
                                </p:cTn>
                              </p:par>
                              <p:par>
                                <p:cTn id="23" presetID="10"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Range Resources 07.27.10 (29).JPG"/>
          <p:cNvPicPr>
            <a:picLocks noChangeAspect="1"/>
          </p:cNvPicPr>
          <p:nvPr/>
        </p:nvPicPr>
        <p:blipFill>
          <a:blip r:embed="rId2" cstate="print"/>
          <a:srcRect t="13532"/>
          <a:stretch>
            <a:fillRect/>
          </a:stretch>
        </p:blipFill>
        <p:spPr>
          <a:xfrm>
            <a:off x="0" y="0"/>
            <a:ext cx="9144000" cy="6248400"/>
          </a:xfrm>
          <a:prstGeom prst="rect">
            <a:avLst/>
          </a:prstGeom>
        </p:spPr>
      </p:pic>
      <p:sp>
        <p:nvSpPr>
          <p:cNvPr id="3" name="Title 2"/>
          <p:cNvSpPr>
            <a:spLocks noGrp="1"/>
          </p:cNvSpPr>
          <p:nvPr>
            <p:ph type="title"/>
          </p:nvPr>
        </p:nvSpPr>
        <p:spPr/>
        <p:txBody>
          <a:bodyPr>
            <a:noAutofit/>
          </a:bodyPr>
          <a:lstStyle/>
          <a:p>
            <a:pPr algn="ctr"/>
            <a:r>
              <a:rPr lang="en-US" b="1" dirty="0" smtClean="0">
                <a:solidFill>
                  <a:schemeClr val="bg1"/>
                </a:solidFill>
                <a:effectLst>
                  <a:outerShdw blurRad="38100" dist="38100" dir="2700000" algn="tl">
                    <a:srgbClr val="000000">
                      <a:alpha val="43137"/>
                    </a:srgbClr>
                  </a:outerShdw>
                </a:effectLst>
              </a:rPr>
              <a:t>Reclaimed Pipeline Right-of-Way</a:t>
            </a:r>
            <a:endParaRPr lang="en-US" b="1" dirty="0">
              <a:solidFill>
                <a:schemeClr val="bg1"/>
              </a:solidFill>
              <a:effectLst>
                <a:outerShdw blurRad="38100" dist="38100" dir="2700000" algn="tl">
                  <a:srgbClr val="000000">
                    <a:alpha val="43137"/>
                  </a:srgbClr>
                </a:outerShdw>
              </a:effectLst>
            </a:endParaRP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3200" y="0"/>
            <a:ext cx="2590800" cy="2819400"/>
          </a:xfrm>
        </p:spPr>
        <p:txBody>
          <a:bodyPr>
            <a:normAutofit/>
          </a:bodyPr>
          <a:lstStyle/>
          <a:p>
            <a:pPr algn="ctr"/>
            <a:r>
              <a:rPr lang="en-US" sz="4800" b="1" dirty="0" smtClean="0">
                <a:solidFill>
                  <a:srgbClr val="000099"/>
                </a:solidFill>
                <a:effectLst>
                  <a:outerShdw blurRad="38100" dist="38100" dir="2700000" algn="tl">
                    <a:srgbClr val="000000">
                      <a:alpha val="43137"/>
                    </a:srgbClr>
                  </a:outerShdw>
                </a:effectLst>
              </a:rPr>
              <a:t>Support Industries</a:t>
            </a:r>
            <a:endParaRPr lang="en-US" sz="4800" b="1" dirty="0">
              <a:solidFill>
                <a:srgbClr val="000099"/>
              </a:solidFill>
              <a:effectLst>
                <a:outerShdw blurRad="38100" dist="38100" dir="2700000" algn="tl">
                  <a:srgbClr val="000000">
                    <a:alpha val="43137"/>
                  </a:srgbClr>
                </a:outerShdw>
              </a:effectLst>
            </a:endParaRPr>
          </a:p>
        </p:txBody>
      </p:sp>
      <p:pic>
        <p:nvPicPr>
          <p:cNvPr id="61442" name="Picture 2" descr="https://mail-attachment.googleusercontent.com/attachment/?saduie=AG9B_P8SIh4sb4gfvlkhS81yH13k&amp;attid=0.1&amp;disp=emb&amp;view=att&amp;th=13a6a6d215b469d2"/>
          <p:cNvPicPr>
            <a:picLocks noChangeAspect="1" noChangeArrowheads="1"/>
          </p:cNvPicPr>
          <p:nvPr/>
        </p:nvPicPr>
        <p:blipFill>
          <a:blip r:embed="rId2" cstate="print"/>
          <a:srcRect/>
          <a:stretch>
            <a:fillRect/>
          </a:stretch>
        </p:blipFill>
        <p:spPr bwMode="auto">
          <a:xfrm>
            <a:off x="0" y="1"/>
            <a:ext cx="6498236" cy="3886200"/>
          </a:xfrm>
          <a:prstGeom prst="rect">
            <a:avLst/>
          </a:prstGeom>
          <a:noFill/>
          <a:ln w="76200">
            <a:solidFill>
              <a:srgbClr val="00B050"/>
            </a:solidFill>
          </a:ln>
        </p:spPr>
      </p:pic>
      <p:pic>
        <p:nvPicPr>
          <p:cNvPr id="61444" name="Picture 4" descr="https://mail-attachment.googleusercontent.com/attachment/?saduie=AG9B_P8SIh4sb4gfvlkhS81yH13k&amp;attid=0.1&amp;disp=emb&amp;view=att&amp;th=13a6a6de3693e92f"/>
          <p:cNvPicPr>
            <a:picLocks noChangeAspect="1" noChangeArrowheads="1"/>
          </p:cNvPicPr>
          <p:nvPr/>
        </p:nvPicPr>
        <p:blipFill>
          <a:blip r:embed="rId3" cstate="print"/>
          <a:srcRect/>
          <a:stretch>
            <a:fillRect/>
          </a:stretch>
        </p:blipFill>
        <p:spPr bwMode="auto">
          <a:xfrm>
            <a:off x="2514600" y="2893359"/>
            <a:ext cx="6629400" cy="3964641"/>
          </a:xfrm>
          <a:prstGeom prst="rect">
            <a:avLst/>
          </a:prstGeom>
          <a:noFill/>
          <a:ln w="76200">
            <a:solidFill>
              <a:srgbClr val="00B050"/>
            </a:solidFill>
          </a:ln>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fontScale="90000"/>
          </a:bodyPr>
          <a:lstStyle/>
          <a:p>
            <a:endParaRPr lang="en-US"/>
          </a:p>
        </p:txBody>
      </p:sp>
      <p:pic>
        <p:nvPicPr>
          <p:cNvPr id="4" name="Picture 3" descr="IMG_7396.JPG"/>
          <p:cNvPicPr>
            <a:picLocks noChangeAspect="1"/>
          </p:cNvPicPr>
          <p:nvPr/>
        </p:nvPicPr>
        <p:blipFill>
          <a:blip r:embed="rId2" cstate="print"/>
          <a:srcRect t="14386"/>
          <a:stretch>
            <a:fillRect/>
          </a:stretch>
        </p:blipFill>
        <p:spPr>
          <a:xfrm>
            <a:off x="0" y="0"/>
            <a:ext cx="9144000" cy="5871411"/>
          </a:xfrm>
          <a:prstGeom prst="rect">
            <a:avLst/>
          </a:prstGeom>
          <a:ln>
            <a:noFill/>
          </a:ln>
          <a:effectLst>
            <a:softEdge rad="112500"/>
          </a:effectLst>
        </p:spPr>
      </p:pic>
      <p:pic>
        <p:nvPicPr>
          <p:cNvPr id="5" name="Picture 4" descr="PGE RIG Lycoming.JPG"/>
          <p:cNvPicPr>
            <a:picLocks noChangeAspect="1"/>
          </p:cNvPicPr>
          <p:nvPr/>
        </p:nvPicPr>
        <p:blipFill>
          <a:blip r:embed="rId3" cstate="print"/>
          <a:srcRect t="11552"/>
          <a:stretch>
            <a:fillRect/>
          </a:stretch>
        </p:blipFill>
        <p:spPr>
          <a:xfrm>
            <a:off x="4626276" y="0"/>
            <a:ext cx="4517724" cy="5895473"/>
          </a:xfrm>
          <a:prstGeom prst="rect">
            <a:avLst/>
          </a:prstGeom>
          <a:ln>
            <a:noFill/>
          </a:ln>
          <a:effectLst>
            <a:softEdge rad="112500"/>
          </a:effectLst>
        </p:spPr>
      </p:pic>
      <p:sp>
        <p:nvSpPr>
          <p:cNvPr id="6" name="Oval 5"/>
          <p:cNvSpPr/>
          <p:nvPr/>
        </p:nvSpPr>
        <p:spPr>
          <a:xfrm>
            <a:off x="2793521" y="1920815"/>
            <a:ext cx="609600" cy="609600"/>
          </a:xfrm>
          <a:prstGeom prst="ellipse">
            <a:avLst/>
          </a:prstGeom>
          <a:noFill/>
          <a:ln w="38100">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8" name="Straight Arrow Connector 7"/>
          <p:cNvCxnSpPr/>
          <p:nvPr/>
        </p:nvCxnSpPr>
        <p:spPr>
          <a:xfrm>
            <a:off x="3424687" y="2355011"/>
            <a:ext cx="3052313" cy="1378789"/>
          </a:xfrm>
          <a:prstGeom prst="straightConnector1">
            <a:avLst/>
          </a:prstGeom>
          <a:ln w="38100">
            <a:solidFill>
              <a:schemeClr val="accent6">
                <a:lumMod val="75000"/>
              </a:schemeClr>
            </a:solidFill>
            <a:headEnd type="triangle" w="lg" len="lg"/>
            <a:tailEnd type="none"/>
          </a:ln>
        </p:spPr>
        <p:style>
          <a:lnRef idx="2">
            <a:schemeClr val="accent1"/>
          </a:lnRef>
          <a:fillRef idx="0">
            <a:schemeClr val="accent1"/>
          </a:fillRef>
          <a:effectRef idx="1">
            <a:schemeClr val="accent1"/>
          </a:effectRef>
          <a:fontRef idx="minor">
            <a:schemeClr val="tx1"/>
          </a:fontRef>
        </p:style>
      </p:cxnSp>
      <p:sp>
        <p:nvSpPr>
          <p:cNvPr id="12" name="Title 1"/>
          <p:cNvSpPr txBox="1">
            <a:spLocks/>
          </p:cNvSpPr>
          <p:nvPr/>
        </p:nvSpPr>
        <p:spPr>
          <a:xfrm>
            <a:off x="0" y="0"/>
            <a:ext cx="8763990" cy="685800"/>
          </a:xfrm>
          <a:prstGeom prst="rect">
            <a:avLst/>
          </a:prstGeom>
        </p:spPr>
        <p:txBody>
          <a:bodyPr vert="horz" lIns="91440" tIns="45720" rIns="91440" bIns="45720" rtlCol="0" anchor="ctr">
            <a:noAutofit/>
          </a:bodyPr>
          <a:lstStyle/>
          <a:p>
            <a:pPr algn="ctr"/>
            <a:r>
              <a:rPr lang="en-US" sz="3600" b="1" dirty="0" smtClean="0">
                <a:effectLst>
                  <a:outerShdw blurRad="50800" dist="38100" dir="2700000">
                    <a:schemeClr val="tx1">
                      <a:alpha val="43000"/>
                    </a:schemeClr>
                  </a:outerShdw>
                </a:effectLst>
                <a:latin typeface="+mn-lt"/>
                <a:ea typeface="Myriad Pro"/>
                <a:cs typeface="Myriad Pro"/>
              </a:rPr>
              <a:t>Find the Drilling Rig</a:t>
            </a:r>
            <a:endParaRPr lang="en-US" sz="3600" b="1" dirty="0" smtClean="0">
              <a:solidFill>
                <a:schemeClr val="bg1"/>
              </a:solidFill>
              <a:effectLst>
                <a:outerShdw blurRad="50800" dist="38100" dir="2700000">
                  <a:schemeClr val="tx1">
                    <a:alpha val="43000"/>
                  </a:schemeClr>
                </a:outerShdw>
              </a:effectLst>
              <a:latin typeface="+mn-lt"/>
              <a:ea typeface="Myriad Pro"/>
              <a:cs typeface="Myriad Pro"/>
            </a:endParaRP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W:\Workforce Development and Continuing Education\CLIENTS\Natural Gas - LM\Pictures\Range\Range Resources 07.27.10 (28).JPG"/>
          <p:cNvPicPr>
            <a:picLocks noChangeAspect="1" noChangeArrowheads="1"/>
          </p:cNvPicPr>
          <p:nvPr/>
        </p:nvPicPr>
        <p:blipFill>
          <a:blip r:embed="rId2" cstate="print"/>
          <a:srcRect t="2500"/>
          <a:stretch>
            <a:fillRect/>
          </a:stretch>
        </p:blipFill>
        <p:spPr bwMode="auto">
          <a:xfrm>
            <a:off x="0" y="0"/>
            <a:ext cx="9144000" cy="6248400"/>
          </a:xfrm>
          <a:prstGeom prst="rect">
            <a:avLst/>
          </a:prstGeom>
          <a:noFill/>
        </p:spPr>
      </p:pic>
      <p:sp>
        <p:nvSpPr>
          <p:cNvPr id="2" name="Title 1"/>
          <p:cNvSpPr>
            <a:spLocks noGrp="1"/>
          </p:cNvSpPr>
          <p:nvPr>
            <p:ph type="title"/>
          </p:nvPr>
        </p:nvSpPr>
        <p:spPr>
          <a:xfrm>
            <a:off x="645546" y="76200"/>
            <a:ext cx="8151004" cy="731838"/>
          </a:xfrm>
        </p:spPr>
        <p:txBody>
          <a:bodyPr>
            <a:noAutofit/>
          </a:bodyPr>
          <a:lstStyle/>
          <a:p>
            <a:pPr algn="ctr"/>
            <a:r>
              <a:rPr lang="en-US" b="1" dirty="0" smtClean="0">
                <a:solidFill>
                  <a:srgbClr val="000099"/>
                </a:solidFill>
                <a:effectLst>
                  <a:outerShdw blurRad="38100" dist="38100" dir="2700000" algn="tl">
                    <a:srgbClr val="000000">
                      <a:alpha val="43137"/>
                    </a:srgbClr>
                  </a:outerShdw>
                </a:effectLst>
              </a:rPr>
              <a:t>Natural</a:t>
            </a:r>
            <a:r>
              <a:rPr lang="en-US" b="1" baseline="0" dirty="0" smtClean="0">
                <a:solidFill>
                  <a:srgbClr val="000099"/>
                </a:solidFill>
                <a:effectLst>
                  <a:outerShdw blurRad="38100" dist="38100" dir="2700000" algn="tl">
                    <a:srgbClr val="000000">
                      <a:alpha val="43137"/>
                    </a:srgbClr>
                  </a:outerShdw>
                </a:effectLst>
              </a:rPr>
              <a:t> Gas Pipeline</a:t>
            </a:r>
            <a:endParaRPr lang="en-US" b="1" dirty="0">
              <a:solidFill>
                <a:srgbClr val="000099"/>
              </a:solidFill>
              <a:effectLst>
                <a:outerShdw blurRad="38100" dist="38100" dir="2700000" algn="tl">
                  <a:srgbClr val="000000">
                    <a:alpha val="43137"/>
                  </a:srgbClr>
                </a:outerShdw>
              </a:effectLst>
            </a:endParaRPr>
          </a:p>
        </p:txBody>
      </p:sp>
      <p:sp>
        <p:nvSpPr>
          <p:cNvPr id="4" name="Text Placeholder 3"/>
          <p:cNvSpPr>
            <a:spLocks noGrp="1"/>
          </p:cNvSpPr>
          <p:nvPr>
            <p:ph type="body" idx="4294967295"/>
          </p:nvPr>
        </p:nvSpPr>
        <p:spPr>
          <a:xfrm>
            <a:off x="0" y="4800600"/>
            <a:ext cx="2438400" cy="685800"/>
          </a:xfrm>
        </p:spPr>
        <p:txBody>
          <a:bodyPr>
            <a:normAutofit/>
          </a:bodyPr>
          <a:lstStyle/>
          <a:p>
            <a:r>
              <a:rPr lang="en-US" b="1" dirty="0" smtClean="0">
                <a:solidFill>
                  <a:schemeClr val="bg1"/>
                </a:solidFill>
                <a:effectLst>
                  <a:outerShdw blurRad="38100" dist="38100" dir="2700000" algn="tl">
                    <a:srgbClr val="000000">
                      <a:alpha val="43137"/>
                    </a:srgbClr>
                  </a:outerShdw>
                </a:effectLst>
              </a:rPr>
              <a:t>Gathering</a:t>
            </a:r>
          </a:p>
        </p:txBody>
      </p:sp>
      <p:sp>
        <p:nvSpPr>
          <p:cNvPr id="6" name="Text Placeholder 3"/>
          <p:cNvSpPr txBox="1">
            <a:spLocks/>
          </p:cNvSpPr>
          <p:nvPr/>
        </p:nvSpPr>
        <p:spPr>
          <a:xfrm>
            <a:off x="2971800" y="4800600"/>
            <a:ext cx="2819400" cy="685801"/>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3200" b="1"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mn-lt"/>
                <a:ea typeface="+mn-ea"/>
                <a:cs typeface="+mn-cs"/>
              </a:rPr>
              <a:t>Transmission</a:t>
            </a:r>
          </a:p>
        </p:txBody>
      </p:sp>
      <p:sp>
        <p:nvSpPr>
          <p:cNvPr id="7" name="Text Placeholder 3"/>
          <p:cNvSpPr txBox="1">
            <a:spLocks/>
          </p:cNvSpPr>
          <p:nvPr/>
        </p:nvSpPr>
        <p:spPr>
          <a:xfrm>
            <a:off x="6096000" y="4800599"/>
            <a:ext cx="2819400" cy="685801"/>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3200" b="1"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mn-lt"/>
                <a:ea typeface="+mn-ea"/>
                <a:cs typeface="+mn-cs"/>
              </a:rPr>
              <a:t>Distribution</a:t>
            </a: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6214" y="76200"/>
            <a:ext cx="8077830" cy="731838"/>
          </a:xfrm>
        </p:spPr>
        <p:txBody>
          <a:bodyPr/>
          <a:lstStyle/>
          <a:p>
            <a:pPr algn="ctr"/>
            <a:r>
              <a:rPr lang="en-US" b="1" dirty="0" smtClean="0">
                <a:solidFill>
                  <a:srgbClr val="000099"/>
                </a:solidFill>
                <a:effectLst>
                  <a:outerShdw blurRad="38100" dist="38100" dir="2700000" algn="tl">
                    <a:srgbClr val="000000">
                      <a:alpha val="43137"/>
                    </a:srgbClr>
                  </a:outerShdw>
                </a:effectLst>
              </a:rPr>
              <a:t>Reclamation Status for 1283 pads</a:t>
            </a:r>
            <a:endParaRPr lang="en-US" b="1" dirty="0">
              <a:solidFill>
                <a:srgbClr val="000099"/>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306068"/>
            <a:ext cx="4526910" cy="4713732"/>
          </a:xfrm>
        </p:spPr>
        <p:txBody>
          <a:bodyPr/>
          <a:lstStyle/>
          <a:p>
            <a:r>
              <a:rPr lang="en-US" dirty="0" smtClean="0">
                <a:solidFill>
                  <a:srgbClr val="000099"/>
                </a:solidFill>
              </a:rPr>
              <a:t>84% - no reclamation</a:t>
            </a:r>
          </a:p>
          <a:p>
            <a:r>
              <a:rPr lang="en-US" dirty="0" smtClean="0">
                <a:solidFill>
                  <a:srgbClr val="000099"/>
                </a:solidFill>
              </a:rPr>
              <a:t>16% - reclaimed</a:t>
            </a:r>
          </a:p>
          <a:p>
            <a:r>
              <a:rPr lang="en-US" dirty="0" smtClean="0">
                <a:solidFill>
                  <a:srgbClr val="000099"/>
                </a:solidFill>
              </a:rPr>
              <a:t>Well Pads</a:t>
            </a:r>
          </a:p>
          <a:p>
            <a:pPr lvl="1"/>
            <a:r>
              <a:rPr lang="en-US" dirty="0" smtClean="0">
                <a:solidFill>
                  <a:srgbClr val="000099"/>
                </a:solidFill>
              </a:rPr>
              <a:t>Local disturbance went </a:t>
            </a:r>
          </a:p>
          <a:p>
            <a:pPr lvl="1">
              <a:buNone/>
            </a:pPr>
            <a:r>
              <a:rPr lang="en-US" dirty="0" smtClean="0">
                <a:solidFill>
                  <a:srgbClr val="000099"/>
                </a:solidFill>
              </a:rPr>
              <a:t>    from 6.7 acres to 1 acre </a:t>
            </a:r>
          </a:p>
          <a:p>
            <a:pPr lvl="1">
              <a:buNone/>
            </a:pPr>
            <a:r>
              <a:rPr lang="en-US" dirty="0" smtClean="0">
                <a:solidFill>
                  <a:srgbClr val="000099"/>
                </a:solidFill>
              </a:rPr>
              <a:t>    after reclamation</a:t>
            </a:r>
          </a:p>
          <a:p>
            <a:r>
              <a:rPr lang="en-US" dirty="0" smtClean="0">
                <a:solidFill>
                  <a:srgbClr val="000099"/>
                </a:solidFill>
              </a:rPr>
              <a:t>Most reclamation was </a:t>
            </a:r>
          </a:p>
          <a:p>
            <a:pPr>
              <a:buNone/>
            </a:pPr>
            <a:r>
              <a:rPr lang="en-US" dirty="0" smtClean="0">
                <a:solidFill>
                  <a:srgbClr val="000099"/>
                </a:solidFill>
              </a:rPr>
              <a:t>    to a grassy cover crop</a:t>
            </a:r>
            <a:endParaRPr lang="en-US" dirty="0">
              <a:solidFill>
                <a:srgbClr val="000099"/>
              </a:solidFill>
            </a:endParaRPr>
          </a:p>
        </p:txBody>
      </p:sp>
      <p:pic>
        <p:nvPicPr>
          <p:cNvPr id="98306" name="Picture 2"/>
          <p:cNvPicPr>
            <a:picLocks noChangeAspect="1" noChangeArrowheads="1"/>
          </p:cNvPicPr>
          <p:nvPr/>
        </p:nvPicPr>
        <p:blipFill>
          <a:blip r:embed="rId2" cstate="print"/>
          <a:srcRect l="60625" t="34000" r="12636" b="25891"/>
          <a:stretch>
            <a:fillRect/>
          </a:stretch>
        </p:blipFill>
        <p:spPr bwMode="auto">
          <a:xfrm>
            <a:off x="5161280" y="1828800"/>
            <a:ext cx="3982720" cy="3733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381000" y="0"/>
            <a:ext cx="8151004" cy="731838"/>
          </a:xfrm>
        </p:spPr>
        <p:txBody>
          <a:bodyPr>
            <a:noAutofit/>
          </a:bodyPr>
          <a:lstStyle/>
          <a:p>
            <a:pPr algn="ctr"/>
            <a:r>
              <a:rPr lang="en-US" b="1" dirty="0" smtClean="0">
                <a:solidFill>
                  <a:srgbClr val="000099"/>
                </a:solidFill>
                <a:effectLst>
                  <a:outerShdw blurRad="38100" dist="38100" dir="2700000" algn="tl">
                    <a:srgbClr val="000000">
                      <a:alpha val="43137"/>
                    </a:srgbClr>
                  </a:outerShdw>
                </a:effectLst>
              </a:rPr>
              <a:t>Noise Suppression Blankets</a:t>
            </a:r>
          </a:p>
        </p:txBody>
      </p:sp>
      <p:sp>
        <p:nvSpPr>
          <p:cNvPr id="3" name="Slide Number Placeholder 2"/>
          <p:cNvSpPr>
            <a:spLocks noGrp="1"/>
          </p:cNvSpPr>
          <p:nvPr>
            <p:ph type="sldNum" sz="quarter" idx="4294967295"/>
          </p:nvPr>
        </p:nvSpPr>
        <p:spPr>
          <a:xfrm>
            <a:off x="7010400" y="6356350"/>
            <a:ext cx="2133600" cy="365125"/>
          </a:xfrm>
        </p:spPr>
        <p:txBody>
          <a:bodyPr/>
          <a:lstStyle/>
          <a:p>
            <a:pPr>
              <a:defRPr/>
            </a:pPr>
            <a:fld id="{1D1A66E8-6DC3-4CD9-9B76-840836E803B7}" type="slidenum">
              <a:rPr lang="en-US" smtClean="0"/>
              <a:pPr>
                <a:defRPr/>
              </a:pPr>
              <a:t>42</a:t>
            </a:fld>
            <a:endParaRPr lang="en-US" dirty="0"/>
          </a:p>
        </p:txBody>
      </p:sp>
      <p:pic>
        <p:nvPicPr>
          <p:cNvPr id="23556" name="Picture 2"/>
          <p:cNvPicPr>
            <a:picLocks noChangeAspect="1" noChangeArrowheads="1"/>
          </p:cNvPicPr>
          <p:nvPr/>
        </p:nvPicPr>
        <p:blipFill>
          <a:blip r:embed="rId2" cstate="print"/>
          <a:srcRect/>
          <a:stretch>
            <a:fillRect/>
          </a:stretch>
        </p:blipFill>
        <p:spPr bwMode="auto">
          <a:xfrm>
            <a:off x="1524000" y="762000"/>
            <a:ext cx="5867400" cy="552289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5546" y="76200"/>
            <a:ext cx="8151004" cy="731838"/>
          </a:xfrm>
        </p:spPr>
        <p:txBody>
          <a:bodyPr>
            <a:noAutofit/>
          </a:bodyPr>
          <a:lstStyle/>
          <a:p>
            <a:pPr algn="ctr"/>
            <a:r>
              <a:rPr lang="en-US" b="1" dirty="0" smtClean="0">
                <a:solidFill>
                  <a:srgbClr val="000099"/>
                </a:solidFill>
                <a:effectLst>
                  <a:outerShdw blurRad="38100" dist="38100" dir="2700000" algn="tl">
                    <a:srgbClr val="000000">
                      <a:alpha val="43137"/>
                    </a:srgbClr>
                  </a:outerShdw>
                </a:effectLst>
              </a:rPr>
              <a:t>Pipeline Maintenance</a:t>
            </a:r>
            <a:endParaRPr lang="en-US" b="1" dirty="0">
              <a:solidFill>
                <a:srgbClr val="000099"/>
              </a:solidFill>
              <a:effectLst>
                <a:outerShdw blurRad="38100" dist="38100" dir="2700000" algn="tl">
                  <a:srgbClr val="000000">
                    <a:alpha val="43137"/>
                  </a:srgbClr>
                </a:outerShdw>
              </a:effectLst>
            </a:endParaRPr>
          </a:p>
        </p:txBody>
      </p:sp>
      <p:pic>
        <p:nvPicPr>
          <p:cNvPr id="4" name="Content Placeholder 3" descr="Texas June 09 (45).JPG"/>
          <p:cNvPicPr>
            <a:picLocks noGrp="1" noChangeAspect="1"/>
          </p:cNvPicPr>
          <p:nvPr>
            <p:ph idx="4294967295"/>
          </p:nvPr>
        </p:nvPicPr>
        <p:blipFill>
          <a:blip r:embed="rId2" cstate="print"/>
          <a:stretch>
            <a:fillRect/>
          </a:stretch>
        </p:blipFill>
        <p:spPr>
          <a:xfrm>
            <a:off x="152400" y="914400"/>
            <a:ext cx="6553200" cy="4369444"/>
          </a:xfrm>
          <a:prstGeom prst="rect">
            <a:avLst/>
          </a:prstGeom>
          <a:ln>
            <a:noFill/>
          </a:ln>
          <a:effectLst>
            <a:softEdge rad="112500"/>
          </a:effectLst>
        </p:spPr>
      </p:pic>
      <p:pic>
        <p:nvPicPr>
          <p:cNvPr id="13316" name="Picture 4" descr="http://www.prolinepipeequipment.com/images/pipelinepigs.jpg"/>
          <p:cNvPicPr>
            <a:picLocks noChangeAspect="1" noChangeArrowheads="1"/>
          </p:cNvPicPr>
          <p:nvPr/>
        </p:nvPicPr>
        <p:blipFill>
          <a:blip r:embed="rId3" cstate="email"/>
          <a:srcRect/>
          <a:stretch>
            <a:fillRect/>
          </a:stretch>
        </p:blipFill>
        <p:spPr bwMode="auto">
          <a:xfrm>
            <a:off x="5486400" y="3733800"/>
            <a:ext cx="3342515" cy="2724150"/>
          </a:xfrm>
          <a:prstGeom prst="rect">
            <a:avLst/>
          </a:prstGeom>
          <a:noFill/>
        </p:spPr>
      </p:pic>
      <p:pic>
        <p:nvPicPr>
          <p:cNvPr id="13318" name="Picture 6" descr="http://www.askchesapeake.com/Barnett-Shale/Pipelines/PublishingImages/PIG.jpg"/>
          <p:cNvPicPr>
            <a:picLocks noChangeAspect="1" noChangeArrowheads="1"/>
          </p:cNvPicPr>
          <p:nvPr/>
        </p:nvPicPr>
        <p:blipFill>
          <a:blip r:embed="rId4" cstate="email"/>
          <a:srcRect/>
          <a:stretch>
            <a:fillRect/>
          </a:stretch>
        </p:blipFill>
        <p:spPr bwMode="auto">
          <a:xfrm>
            <a:off x="990600" y="4648200"/>
            <a:ext cx="3429000" cy="1572535"/>
          </a:xfrm>
          <a:prstGeom prst="rect">
            <a:avLst/>
          </a:prstGeom>
          <a:noFill/>
        </p:spPr>
      </p:pic>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Placeholder 7" descr="DSC03735.JPG"/>
          <p:cNvPicPr>
            <a:picLocks noGrp="1" noChangeAspect="1" noChangeArrowheads="1"/>
          </p:cNvPicPr>
          <p:nvPr>
            <p:ph idx="4294967295"/>
          </p:nvPr>
        </p:nvPicPr>
        <p:blipFill>
          <a:blip r:embed="rId2" cstate="print"/>
          <a:srcRect/>
          <a:stretch>
            <a:fillRect/>
          </a:stretch>
        </p:blipFill>
        <p:spPr>
          <a:xfrm>
            <a:off x="762000" y="1118044"/>
            <a:ext cx="7848600" cy="5587556"/>
          </a:xfrm>
        </p:spPr>
      </p:pic>
      <p:sp>
        <p:nvSpPr>
          <p:cNvPr id="4" name="Slide Number Placeholder 3"/>
          <p:cNvSpPr>
            <a:spLocks noGrp="1"/>
          </p:cNvSpPr>
          <p:nvPr>
            <p:ph type="sldNum" sz="quarter" idx="4294967295"/>
          </p:nvPr>
        </p:nvSpPr>
        <p:spPr>
          <a:xfrm>
            <a:off x="7010400" y="6356350"/>
            <a:ext cx="2133600" cy="365125"/>
          </a:xfrm>
        </p:spPr>
        <p:txBody>
          <a:bodyPr/>
          <a:lstStyle/>
          <a:p>
            <a:pPr>
              <a:defRPr/>
            </a:pPr>
            <a:fld id="{557DA5CB-4111-48CE-A6AE-AFD86E59DBFA}" type="slidenum">
              <a:rPr lang="en-US" smtClean="0"/>
              <a:pPr>
                <a:defRPr/>
              </a:pPr>
              <a:t>44</a:t>
            </a:fld>
            <a:endParaRPr lang="en-US" dirty="0"/>
          </a:p>
        </p:txBody>
      </p:sp>
      <p:sp>
        <p:nvSpPr>
          <p:cNvPr id="19459" name="Rectangle 5"/>
          <p:cNvSpPr>
            <a:spLocks noChangeArrowheads="1"/>
          </p:cNvSpPr>
          <p:nvPr/>
        </p:nvSpPr>
        <p:spPr bwMode="auto">
          <a:xfrm>
            <a:off x="0" y="0"/>
            <a:ext cx="9144000" cy="1295400"/>
          </a:xfrm>
          <a:prstGeom prst="rect">
            <a:avLst/>
          </a:prstGeom>
          <a:noFill/>
          <a:ln w="9525">
            <a:noFill/>
            <a:miter lim="800000"/>
            <a:headEnd/>
            <a:tailEnd/>
          </a:ln>
        </p:spPr>
        <p:txBody>
          <a:bodyPr anchor="b"/>
          <a:lstStyle/>
          <a:p>
            <a:pPr algn="ctr" eaLnBrk="1" hangingPunct="1"/>
            <a:r>
              <a:rPr lang="en-US" sz="4400" b="1" dirty="0">
                <a:solidFill>
                  <a:srgbClr val="000099"/>
                </a:solidFill>
                <a:effectLst>
                  <a:outerShdw blurRad="38100" dist="38100" dir="2700000" algn="tl">
                    <a:srgbClr val="000000">
                      <a:alpha val="43137"/>
                    </a:srgbClr>
                  </a:outerShdw>
                </a:effectLst>
              </a:rPr>
              <a:t>Larger Well Sites Needed for Bigger ‘</a:t>
            </a:r>
            <a:r>
              <a:rPr lang="en-US" sz="4400" b="1" dirty="0" err="1">
                <a:solidFill>
                  <a:srgbClr val="000099"/>
                </a:solidFill>
                <a:effectLst>
                  <a:outerShdw blurRad="38100" dist="38100" dir="2700000" algn="tl">
                    <a:srgbClr val="000000">
                      <a:alpha val="43137"/>
                    </a:srgbClr>
                  </a:outerShdw>
                </a:effectLst>
              </a:rPr>
              <a:t>Fracs</a:t>
            </a:r>
            <a:r>
              <a:rPr lang="en-US" sz="4400" b="1" dirty="0">
                <a:solidFill>
                  <a:srgbClr val="000099"/>
                </a:solidFill>
                <a:effectLst>
                  <a:outerShdw blurRad="38100" dist="38100" dir="2700000" algn="tl">
                    <a:srgbClr val="000000">
                      <a:alpha val="43137"/>
                    </a:srgbClr>
                  </a:outerShdw>
                </a:effectLst>
              </a:rPr>
              <a:t>’</a:t>
            </a: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7010400" y="6356350"/>
            <a:ext cx="2133600" cy="365125"/>
          </a:xfrm>
        </p:spPr>
        <p:txBody>
          <a:bodyPr/>
          <a:lstStyle/>
          <a:p>
            <a:pPr>
              <a:defRPr/>
            </a:pPr>
            <a:fld id="{B59F70E1-B0B8-4A4D-8AFA-8120591AD6F8}" type="slidenum">
              <a:rPr lang="en-US" smtClean="0"/>
              <a:pPr>
                <a:defRPr/>
              </a:pPr>
              <a:t>45</a:t>
            </a:fld>
            <a:endParaRPr lang="en-US" dirty="0"/>
          </a:p>
        </p:txBody>
      </p:sp>
      <p:pic>
        <p:nvPicPr>
          <p:cNvPr id="25603" name="Picture 4"/>
          <p:cNvPicPr>
            <a:picLocks noChangeAspect="1" noChangeArrowheads="1"/>
          </p:cNvPicPr>
          <p:nvPr/>
        </p:nvPicPr>
        <p:blipFill>
          <a:blip r:embed="rId3" cstate="print"/>
          <a:srcRect/>
          <a:stretch>
            <a:fillRect/>
          </a:stretch>
        </p:blipFill>
        <p:spPr bwMode="auto">
          <a:xfrm>
            <a:off x="0" y="990600"/>
            <a:ext cx="9144000" cy="5181600"/>
          </a:xfrm>
          <a:prstGeom prst="rect">
            <a:avLst/>
          </a:prstGeom>
          <a:noFill/>
          <a:ln w="9525">
            <a:noFill/>
            <a:miter lim="800000"/>
            <a:headEnd/>
            <a:tailEnd/>
          </a:ln>
        </p:spPr>
      </p:pic>
      <p:sp>
        <p:nvSpPr>
          <p:cNvPr id="25604" name="TextBox 4"/>
          <p:cNvSpPr txBox="1">
            <a:spLocks noChangeArrowheads="1"/>
          </p:cNvSpPr>
          <p:nvPr/>
        </p:nvSpPr>
        <p:spPr bwMode="auto">
          <a:xfrm>
            <a:off x="1600200" y="152400"/>
            <a:ext cx="7239000" cy="769441"/>
          </a:xfrm>
          <a:prstGeom prst="rect">
            <a:avLst/>
          </a:prstGeom>
          <a:noFill/>
          <a:ln w="9525">
            <a:noFill/>
            <a:miter lim="800000"/>
            <a:headEnd/>
            <a:tailEnd/>
          </a:ln>
        </p:spPr>
        <p:txBody>
          <a:bodyPr>
            <a:spAutoFit/>
          </a:bodyPr>
          <a:lstStyle/>
          <a:p>
            <a:r>
              <a:rPr lang="en-US" sz="4400" b="1" dirty="0" err="1">
                <a:solidFill>
                  <a:srgbClr val="000099"/>
                </a:solidFill>
                <a:effectLst>
                  <a:outerShdw blurRad="38100" dist="38100" dir="2700000" algn="tl">
                    <a:srgbClr val="000000">
                      <a:alpha val="43137"/>
                    </a:srgbClr>
                  </a:outerShdw>
                </a:effectLst>
              </a:rPr>
              <a:t>Frac</a:t>
            </a:r>
            <a:r>
              <a:rPr lang="en-US" sz="4400" b="1" dirty="0">
                <a:solidFill>
                  <a:srgbClr val="000099"/>
                </a:solidFill>
                <a:effectLst>
                  <a:outerShdw blurRad="38100" dist="38100" dir="2700000" algn="tl">
                    <a:srgbClr val="000000">
                      <a:alpha val="43137"/>
                    </a:srgbClr>
                  </a:outerShdw>
                </a:effectLst>
              </a:rPr>
              <a:t> Water Impoundment</a:t>
            </a: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1110072.jpg"/>
          <p:cNvPicPr>
            <a:picLocks noChangeAspect="1"/>
          </p:cNvPicPr>
          <p:nvPr/>
        </p:nvPicPr>
        <p:blipFill>
          <a:blip r:embed="rId3" cstate="print"/>
          <a:stretch>
            <a:fillRect/>
          </a:stretch>
        </p:blipFill>
        <p:spPr>
          <a:xfrm>
            <a:off x="54592" y="410571"/>
            <a:ext cx="4435522" cy="5914029"/>
          </a:xfrm>
          <a:prstGeom prst="rect">
            <a:avLst/>
          </a:prstGeom>
          <a:ln>
            <a:noFill/>
          </a:ln>
          <a:effectLst>
            <a:softEdge rad="112500"/>
          </a:effectLst>
        </p:spPr>
      </p:pic>
      <p:pic>
        <p:nvPicPr>
          <p:cNvPr id="5" name="Picture 4" descr="P1110069.jpg"/>
          <p:cNvPicPr>
            <a:picLocks noChangeAspect="1"/>
          </p:cNvPicPr>
          <p:nvPr/>
        </p:nvPicPr>
        <p:blipFill>
          <a:blip r:embed="rId4" cstate="print"/>
          <a:stretch>
            <a:fillRect/>
          </a:stretch>
        </p:blipFill>
        <p:spPr>
          <a:xfrm>
            <a:off x="4653886" y="2133600"/>
            <a:ext cx="4435522" cy="4191000"/>
          </a:xfrm>
          <a:prstGeom prst="rect">
            <a:avLst/>
          </a:prstGeom>
          <a:ln>
            <a:noFill/>
          </a:ln>
          <a:effectLst>
            <a:softEdge rad="112500"/>
          </a:effectLst>
        </p:spPr>
      </p:pic>
      <p:sp>
        <p:nvSpPr>
          <p:cNvPr id="9" name="TextBox 8"/>
          <p:cNvSpPr txBox="1"/>
          <p:nvPr/>
        </p:nvSpPr>
        <p:spPr>
          <a:xfrm>
            <a:off x="232012" y="5518750"/>
            <a:ext cx="2332946" cy="276999"/>
          </a:xfrm>
          <a:prstGeom prst="rect">
            <a:avLst/>
          </a:prstGeom>
          <a:noFill/>
        </p:spPr>
        <p:txBody>
          <a:bodyPr wrap="none" rtlCol="0">
            <a:spAutoFit/>
          </a:bodyPr>
          <a:lstStyle/>
          <a:p>
            <a:r>
              <a:rPr lang="en-US" sz="1200" dirty="0" smtClean="0">
                <a:solidFill>
                  <a:srgbClr val="FFFF00"/>
                </a:solidFill>
              </a:rPr>
              <a:t>Photo Courtesy Dave Messersmith</a:t>
            </a:r>
            <a:endParaRPr lang="en-US" sz="1200" dirty="0">
              <a:solidFill>
                <a:srgbClr val="FFFF00"/>
              </a:solidFill>
            </a:endParaRPr>
          </a:p>
        </p:txBody>
      </p:sp>
      <p:sp>
        <p:nvSpPr>
          <p:cNvPr id="10" name="TextBox 9"/>
          <p:cNvSpPr txBox="1"/>
          <p:nvPr/>
        </p:nvSpPr>
        <p:spPr>
          <a:xfrm>
            <a:off x="4860922" y="5534672"/>
            <a:ext cx="2332946" cy="276999"/>
          </a:xfrm>
          <a:prstGeom prst="rect">
            <a:avLst/>
          </a:prstGeom>
          <a:noFill/>
        </p:spPr>
        <p:txBody>
          <a:bodyPr wrap="none" rtlCol="0">
            <a:spAutoFit/>
          </a:bodyPr>
          <a:lstStyle/>
          <a:p>
            <a:r>
              <a:rPr lang="en-US" sz="1200" dirty="0" smtClean="0">
                <a:solidFill>
                  <a:srgbClr val="FFFF00"/>
                </a:solidFill>
              </a:rPr>
              <a:t>Photo Courtesy Dave Messersmith</a:t>
            </a:r>
            <a:endParaRPr lang="en-US" sz="1200" dirty="0">
              <a:solidFill>
                <a:srgbClr val="FFFF00"/>
              </a:solidFill>
            </a:endParaRPr>
          </a:p>
        </p:txBody>
      </p:sp>
      <p:sp>
        <p:nvSpPr>
          <p:cNvPr id="2" name="Title 1"/>
          <p:cNvSpPr>
            <a:spLocks noGrp="1"/>
          </p:cNvSpPr>
          <p:nvPr>
            <p:ph type="title"/>
          </p:nvPr>
        </p:nvSpPr>
        <p:spPr>
          <a:xfrm>
            <a:off x="645546" y="0"/>
            <a:ext cx="8151004" cy="731838"/>
          </a:xfrm>
          <a:solidFill>
            <a:schemeClr val="bg1">
              <a:alpha val="64000"/>
            </a:schemeClr>
          </a:solidFill>
        </p:spPr>
        <p:txBody>
          <a:bodyPr>
            <a:normAutofit fontScale="90000"/>
          </a:bodyPr>
          <a:lstStyle/>
          <a:p>
            <a:pPr algn="ctr"/>
            <a:r>
              <a:rPr lang="en-US" dirty="0" smtClean="0"/>
              <a:t> </a:t>
            </a:r>
            <a:r>
              <a:rPr lang="en-US" sz="4900" b="1" dirty="0" smtClean="0">
                <a:solidFill>
                  <a:srgbClr val="000099"/>
                </a:solidFill>
                <a:effectLst>
                  <a:outerShdw blurRad="38100" dist="38100" dir="2700000" algn="tl">
                    <a:srgbClr val="000000">
                      <a:alpha val="43137"/>
                    </a:srgbClr>
                  </a:outerShdw>
                </a:effectLst>
              </a:rPr>
              <a:t>Transmission Pipeline</a:t>
            </a:r>
            <a:endParaRPr lang="en-US" sz="4900" b="1" dirty="0">
              <a:solidFill>
                <a:srgbClr val="000099"/>
              </a:solidFill>
              <a:effectLst>
                <a:outerShdw blurRad="38100" dist="38100" dir="2700000" algn="tl">
                  <a:srgbClr val="000000">
                    <a:alpha val="43137"/>
                  </a:srgbClr>
                </a:outerShdw>
              </a:effectLst>
            </a:endParaRPr>
          </a:p>
        </p:txBody>
      </p:sp>
      <p:sp>
        <p:nvSpPr>
          <p:cNvPr id="7" name="TextBox 6"/>
          <p:cNvSpPr txBox="1"/>
          <p:nvPr/>
        </p:nvSpPr>
        <p:spPr>
          <a:xfrm>
            <a:off x="5029200" y="762000"/>
            <a:ext cx="3810000" cy="707886"/>
          </a:xfrm>
          <a:prstGeom prst="rect">
            <a:avLst/>
          </a:prstGeom>
          <a:noFill/>
        </p:spPr>
        <p:txBody>
          <a:bodyPr wrap="square" rtlCol="0">
            <a:spAutoFit/>
          </a:bodyPr>
          <a:lstStyle/>
          <a:p>
            <a:pPr algn="ctr"/>
            <a:r>
              <a:rPr lang="en-US" sz="4000" dirty="0" smtClean="0">
                <a:solidFill>
                  <a:srgbClr val="000099"/>
                </a:solidFill>
              </a:rPr>
              <a:t>The </a:t>
            </a:r>
            <a:r>
              <a:rPr lang="en-US" sz="4000" dirty="0" err="1" smtClean="0">
                <a:solidFill>
                  <a:srgbClr val="000099"/>
                </a:solidFill>
              </a:rPr>
              <a:t>Viewshed</a:t>
            </a:r>
            <a:endParaRPr lang="en-US" sz="4000" dirty="0">
              <a:solidFill>
                <a:srgbClr val="000099"/>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0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2000"/>
                                        <p:tgtEl>
                                          <p:spTgt spid="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20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Workforce Development and Continuing Education\CLIENTS\Natural Gas - LM\Custom Training\Consol Energy\Pictures\ce02070.jpg"/>
          <p:cNvPicPr>
            <a:picLocks noChangeAspect="1" noChangeArrowheads="1"/>
          </p:cNvPicPr>
          <p:nvPr/>
        </p:nvPicPr>
        <p:blipFill>
          <a:blip r:embed="rId2" cstate="print"/>
          <a:srcRect r="10393" b="13134"/>
          <a:stretch>
            <a:fillRect/>
          </a:stretch>
        </p:blipFill>
        <p:spPr bwMode="auto">
          <a:xfrm>
            <a:off x="-1" y="0"/>
            <a:ext cx="9144001" cy="5909481"/>
          </a:xfrm>
          <a:prstGeom prst="rect">
            <a:avLst/>
          </a:prstGeom>
          <a:noFill/>
        </p:spPr>
      </p:pic>
      <p:sp>
        <p:nvSpPr>
          <p:cNvPr id="2" name="Title 1"/>
          <p:cNvSpPr>
            <a:spLocks noGrp="1"/>
          </p:cNvSpPr>
          <p:nvPr>
            <p:ph type="title"/>
          </p:nvPr>
        </p:nvSpPr>
        <p:spPr>
          <a:noFill/>
        </p:spPr>
        <p:txBody>
          <a:bodyPr>
            <a:noAutofit/>
          </a:bodyPr>
          <a:lstStyle/>
          <a:p>
            <a:pPr lvl="0" algn="ctr"/>
            <a:r>
              <a:rPr lang="en-US" b="1" dirty="0" smtClean="0">
                <a:solidFill>
                  <a:srgbClr val="000099"/>
                </a:solidFill>
                <a:effectLst>
                  <a:outerShdw blurRad="38100" dist="38100" dir="2700000" algn="tl">
                    <a:srgbClr val="000000">
                      <a:alpha val="43137"/>
                    </a:srgbClr>
                  </a:outerShdw>
                </a:effectLst>
              </a:rPr>
              <a:t>Production</a:t>
            </a:r>
            <a:endParaRPr lang="en-US" b="1" dirty="0">
              <a:solidFill>
                <a:srgbClr val="000099"/>
              </a:solidFill>
              <a:effectLst>
                <a:outerShdw blurRad="38100" dist="38100" dir="2700000" algn="tl">
                  <a:srgbClr val="000000">
                    <a:alpha val="43137"/>
                  </a:srgbClr>
                </a:outerShdw>
              </a:effectLst>
            </a:endParaRP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7" descr="DSCF0234 copy"/>
          <p:cNvPicPr>
            <a:picLocks noChangeAspect="1" noChangeArrowheads="1"/>
          </p:cNvPicPr>
          <p:nvPr/>
        </p:nvPicPr>
        <p:blipFill>
          <a:blip r:embed="rId3" cstate="email"/>
          <a:stretch>
            <a:fillRect/>
          </a:stretch>
        </p:blipFill>
        <p:spPr>
          <a:xfrm>
            <a:off x="4876800" y="762000"/>
            <a:ext cx="4267200" cy="3276600"/>
          </a:xfrm>
          <a:prstGeom prst="rect">
            <a:avLst/>
          </a:prstGeom>
          <a:noFill/>
        </p:spPr>
      </p:pic>
      <p:pic>
        <p:nvPicPr>
          <p:cNvPr id="6" name="Picture 2" descr="E:\Pictures\Natural Gas\Leidy\P1130157.JPG"/>
          <p:cNvPicPr>
            <a:picLocks noChangeAspect="1" noChangeArrowheads="1"/>
          </p:cNvPicPr>
          <p:nvPr/>
        </p:nvPicPr>
        <p:blipFill>
          <a:blip r:embed="rId4" cstate="email"/>
          <a:srcRect/>
          <a:stretch>
            <a:fillRect/>
          </a:stretch>
        </p:blipFill>
        <p:spPr bwMode="auto">
          <a:xfrm>
            <a:off x="4876800" y="3581400"/>
            <a:ext cx="4267200" cy="3276600"/>
          </a:xfrm>
          <a:prstGeom prst="rect">
            <a:avLst/>
          </a:prstGeom>
          <a:noFill/>
        </p:spPr>
      </p:pic>
      <p:pic>
        <p:nvPicPr>
          <p:cNvPr id="7" name="Picture 6" descr="Watkins Compressor Station.JPG"/>
          <p:cNvPicPr>
            <a:picLocks noChangeAspect="1"/>
          </p:cNvPicPr>
          <p:nvPr/>
        </p:nvPicPr>
        <p:blipFill>
          <a:blip r:embed="rId5" cstate="email"/>
          <a:stretch>
            <a:fillRect/>
          </a:stretch>
        </p:blipFill>
        <p:spPr>
          <a:xfrm>
            <a:off x="1" y="762000"/>
            <a:ext cx="4386852" cy="3276600"/>
          </a:xfrm>
          <a:prstGeom prst="rect">
            <a:avLst/>
          </a:prstGeom>
          <a:effectLst>
            <a:outerShdw blurRad="190500" dist="127000" dir="2700000" algn="tl" rotWithShape="0">
              <a:prstClr val="black">
                <a:alpha val="40000"/>
              </a:prstClr>
            </a:outerShdw>
          </a:effectLst>
        </p:spPr>
      </p:pic>
      <p:pic>
        <p:nvPicPr>
          <p:cNvPr id="5" name="Picture 7"/>
          <p:cNvPicPr>
            <a:picLocks noGrp="1" noChangeAspect="1" noChangeArrowheads="1"/>
          </p:cNvPicPr>
          <p:nvPr>
            <p:ph idx="1"/>
          </p:nvPr>
        </p:nvPicPr>
        <p:blipFill>
          <a:blip r:embed="rId6" cstate="email"/>
          <a:stretch>
            <a:fillRect/>
          </a:stretch>
        </p:blipFill>
        <p:spPr>
          <a:xfrm>
            <a:off x="0" y="3581400"/>
            <a:ext cx="4368800" cy="3276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a:xfrm>
            <a:off x="0" y="0"/>
            <a:ext cx="9144000" cy="1088438"/>
          </a:xfrm>
        </p:spPr>
        <p:txBody>
          <a:bodyPr>
            <a:noAutofit/>
          </a:bodyPr>
          <a:lstStyle/>
          <a:p>
            <a:pPr algn="ctr"/>
            <a:r>
              <a:rPr lang="en-US" sz="4000" b="1" dirty="0">
                <a:solidFill>
                  <a:srgbClr val="000099"/>
                </a:solidFill>
                <a:effectLst>
                  <a:outerShdw blurRad="38100" dist="38100" dir="2700000" algn="tl">
                    <a:srgbClr val="000000">
                      <a:alpha val="43137"/>
                    </a:srgbClr>
                  </a:outerShdw>
                </a:effectLst>
              </a:rPr>
              <a:t>Could transform </a:t>
            </a:r>
            <a:r>
              <a:rPr lang="en-US" sz="4000" b="1" dirty="0" smtClean="0">
                <a:solidFill>
                  <a:srgbClr val="000099"/>
                </a:solidFill>
                <a:effectLst>
                  <a:outerShdw blurRad="38100" dist="38100" dir="2700000" algn="tl">
                    <a:srgbClr val="000000">
                      <a:alpha val="43137"/>
                    </a:srgbClr>
                  </a:outerShdw>
                </a:effectLst>
              </a:rPr>
              <a:t>communities </a:t>
            </a:r>
            <a:r>
              <a:rPr lang="en-US" sz="4000" b="1" dirty="0">
                <a:solidFill>
                  <a:srgbClr val="000099"/>
                </a:solidFill>
                <a:effectLst>
                  <a:outerShdw blurRad="38100" dist="38100" dir="2700000" algn="tl">
                    <a:srgbClr val="000000">
                      <a:alpha val="43137"/>
                    </a:srgbClr>
                  </a:outerShdw>
                </a:effectLst>
              </a:rPr>
              <a:t>– </a:t>
            </a:r>
            <a:r>
              <a:rPr lang="en-US" sz="4000" b="1" i="1" dirty="0">
                <a:solidFill>
                  <a:srgbClr val="000099"/>
                </a:solidFill>
                <a:effectLst>
                  <a:outerShdw blurRad="38100" dist="38100" dir="2700000" algn="tl">
                    <a:srgbClr val="000000">
                      <a:alpha val="43137"/>
                    </a:srgbClr>
                  </a:outerShdw>
                </a:effectLst>
              </a:rPr>
              <a:t>but for the better or worse?</a:t>
            </a:r>
            <a:endParaRPr lang="en-US" sz="4000" b="1" dirty="0">
              <a:solidFill>
                <a:srgbClr val="000099"/>
              </a:solidFill>
              <a:effectLst>
                <a:outerShdw blurRad="38100" dist="38100" dir="2700000" algn="tl">
                  <a:srgbClr val="000000">
                    <a:alpha val="43137"/>
                  </a:srgbClr>
                </a:outerShdw>
              </a:effectLst>
            </a:endParaRPr>
          </a:p>
        </p:txBody>
      </p:sp>
      <p:sp>
        <p:nvSpPr>
          <p:cNvPr id="186371" name="Rectangle 3"/>
          <p:cNvSpPr>
            <a:spLocks noGrp="1" noChangeArrowheads="1"/>
          </p:cNvSpPr>
          <p:nvPr>
            <p:ph idx="4294967295"/>
          </p:nvPr>
        </p:nvSpPr>
        <p:spPr>
          <a:xfrm>
            <a:off x="990600" y="1295400"/>
            <a:ext cx="8153400" cy="5257800"/>
          </a:xfrm>
        </p:spPr>
        <p:txBody>
          <a:bodyPr>
            <a:normAutofit lnSpcReduction="10000"/>
          </a:bodyPr>
          <a:lstStyle/>
          <a:p>
            <a:pPr marL="533400" indent="-533400">
              <a:buFont typeface="Wingdings" pitchFamily="2" charset="2"/>
              <a:buNone/>
            </a:pPr>
            <a:r>
              <a:rPr lang="en-US" b="1" i="1" dirty="0">
                <a:solidFill>
                  <a:srgbClr val="000099"/>
                </a:solidFill>
              </a:rPr>
              <a:t>Requires careful decision-making about:</a:t>
            </a:r>
          </a:p>
          <a:p>
            <a:pPr marL="533400" indent="-533400">
              <a:buFont typeface="Wingdings" pitchFamily="2" charset="2"/>
              <a:buAutoNum type="arabicPeriod"/>
            </a:pPr>
            <a:r>
              <a:rPr lang="en-US" sz="2800" b="1" dirty="0">
                <a:solidFill>
                  <a:srgbClr val="000099"/>
                </a:solidFill>
              </a:rPr>
              <a:t>Thinking long term, not just short term gain</a:t>
            </a:r>
          </a:p>
          <a:p>
            <a:pPr marL="914400" lvl="1" indent="-457200"/>
            <a:r>
              <a:rPr lang="en-US" dirty="0">
                <a:solidFill>
                  <a:srgbClr val="000099"/>
                </a:solidFill>
              </a:rPr>
              <a:t>Monitoring, understanding &amp; mitigating environmental impacts</a:t>
            </a:r>
          </a:p>
          <a:p>
            <a:pPr marL="914400" lvl="1" indent="-457200"/>
            <a:r>
              <a:rPr lang="en-US" dirty="0">
                <a:solidFill>
                  <a:srgbClr val="000099"/>
                </a:solidFill>
              </a:rPr>
              <a:t>How can this be used to improve </a:t>
            </a:r>
            <a:r>
              <a:rPr lang="en-US" dirty="0" smtClean="0">
                <a:solidFill>
                  <a:srgbClr val="000099"/>
                </a:solidFill>
              </a:rPr>
              <a:t>our community </a:t>
            </a:r>
            <a:r>
              <a:rPr lang="en-US" dirty="0">
                <a:solidFill>
                  <a:srgbClr val="000099"/>
                </a:solidFill>
              </a:rPr>
              <a:t>in long run?  Other industries this could attract?</a:t>
            </a:r>
          </a:p>
          <a:p>
            <a:pPr marL="914400" lvl="1" indent="-457200">
              <a:lnSpc>
                <a:spcPct val="60000"/>
              </a:lnSpc>
            </a:pPr>
            <a:endParaRPr lang="en-US" dirty="0">
              <a:solidFill>
                <a:srgbClr val="000099"/>
              </a:solidFill>
            </a:endParaRPr>
          </a:p>
          <a:p>
            <a:pPr marL="533400" indent="-533400">
              <a:buFont typeface="Wingdings" pitchFamily="2" charset="2"/>
              <a:buAutoNum type="arabicPeriod" startAt="2"/>
            </a:pPr>
            <a:r>
              <a:rPr lang="en-US" sz="2800" b="1" dirty="0">
                <a:solidFill>
                  <a:srgbClr val="000099"/>
                </a:solidFill>
              </a:rPr>
              <a:t>Encouraging dollars to stay local</a:t>
            </a:r>
          </a:p>
          <a:p>
            <a:pPr marL="914400" lvl="1" indent="-457200"/>
            <a:r>
              <a:rPr lang="en-US" dirty="0">
                <a:solidFill>
                  <a:srgbClr val="000099"/>
                </a:solidFill>
              </a:rPr>
              <a:t>Workforce training</a:t>
            </a:r>
          </a:p>
          <a:p>
            <a:pPr marL="914400" lvl="1" indent="-457200"/>
            <a:r>
              <a:rPr lang="en-US" dirty="0">
                <a:solidFill>
                  <a:srgbClr val="000099"/>
                </a:solidFill>
              </a:rPr>
              <a:t>Business development</a:t>
            </a:r>
          </a:p>
          <a:p>
            <a:pPr marL="914400" lvl="1" indent="-457200"/>
            <a:r>
              <a:rPr lang="en-US" dirty="0">
                <a:solidFill>
                  <a:srgbClr val="000099"/>
                </a:solidFill>
              </a:rPr>
              <a:t>Housing</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6371">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6371">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6371">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6371">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6371">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6371">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637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pic>
        <p:nvPicPr>
          <p:cNvPr id="3" name="Picture 2" descr="W:\Workforce Development and Continuing Education\CLIENTS\Natural Gas - LM\Pictures\Fortuna\Photo Shoot\DSC_0613.jpg"/>
          <p:cNvPicPr>
            <a:picLocks noChangeAspect="1" noChangeArrowheads="1"/>
          </p:cNvPicPr>
          <p:nvPr/>
        </p:nvPicPr>
        <p:blipFill>
          <a:blip r:embed="rId2" cstate="print"/>
          <a:srcRect b="13475"/>
          <a:stretch>
            <a:fillRect/>
          </a:stretch>
        </p:blipFill>
        <p:spPr bwMode="auto">
          <a:xfrm>
            <a:off x="0" y="0"/>
            <a:ext cx="9144000" cy="6248400"/>
          </a:xfrm>
          <a:prstGeom prst="rect">
            <a:avLst/>
          </a:prstGeom>
          <a:noFill/>
        </p:spPr>
      </p:pic>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a:xfrm>
            <a:off x="0" y="0"/>
            <a:ext cx="9144000" cy="1088438"/>
          </a:xfrm>
        </p:spPr>
        <p:txBody>
          <a:bodyPr>
            <a:noAutofit/>
          </a:bodyPr>
          <a:lstStyle/>
          <a:p>
            <a:pPr algn="ctr"/>
            <a:r>
              <a:rPr lang="en-US" sz="4000" b="1" dirty="0">
                <a:solidFill>
                  <a:srgbClr val="000099"/>
                </a:solidFill>
                <a:effectLst>
                  <a:outerShdw blurRad="38100" dist="38100" dir="2700000" algn="tl">
                    <a:srgbClr val="000000">
                      <a:alpha val="43137"/>
                    </a:srgbClr>
                  </a:outerShdw>
                </a:effectLst>
              </a:rPr>
              <a:t>Could transform </a:t>
            </a:r>
            <a:r>
              <a:rPr lang="en-US" sz="4000" b="1" dirty="0" smtClean="0">
                <a:solidFill>
                  <a:srgbClr val="000099"/>
                </a:solidFill>
                <a:effectLst>
                  <a:outerShdw blurRad="38100" dist="38100" dir="2700000" algn="tl">
                    <a:srgbClr val="000000">
                      <a:alpha val="43137"/>
                    </a:srgbClr>
                  </a:outerShdw>
                </a:effectLst>
              </a:rPr>
              <a:t>communities </a:t>
            </a:r>
            <a:r>
              <a:rPr lang="en-US" sz="4000" b="1" dirty="0">
                <a:solidFill>
                  <a:srgbClr val="000099"/>
                </a:solidFill>
                <a:effectLst>
                  <a:outerShdw blurRad="38100" dist="38100" dir="2700000" algn="tl">
                    <a:srgbClr val="000000">
                      <a:alpha val="43137"/>
                    </a:srgbClr>
                  </a:outerShdw>
                </a:effectLst>
              </a:rPr>
              <a:t>– </a:t>
            </a:r>
            <a:r>
              <a:rPr lang="en-US" sz="4000" b="1" i="1" dirty="0">
                <a:solidFill>
                  <a:srgbClr val="000099"/>
                </a:solidFill>
                <a:effectLst>
                  <a:outerShdw blurRad="38100" dist="38100" dir="2700000" algn="tl">
                    <a:srgbClr val="000000">
                      <a:alpha val="43137"/>
                    </a:srgbClr>
                  </a:outerShdw>
                </a:effectLst>
              </a:rPr>
              <a:t>but for the better or worse?</a:t>
            </a:r>
            <a:endParaRPr lang="en-US" sz="4000" b="1" dirty="0">
              <a:solidFill>
                <a:srgbClr val="000099"/>
              </a:solidFill>
              <a:effectLst>
                <a:outerShdw blurRad="38100" dist="38100" dir="2700000" algn="tl">
                  <a:srgbClr val="000000">
                    <a:alpha val="43137"/>
                  </a:srgbClr>
                </a:outerShdw>
              </a:effectLst>
            </a:endParaRPr>
          </a:p>
        </p:txBody>
      </p:sp>
      <p:sp>
        <p:nvSpPr>
          <p:cNvPr id="187395" name="Rectangle 3"/>
          <p:cNvSpPr>
            <a:spLocks noGrp="1" noChangeArrowheads="1"/>
          </p:cNvSpPr>
          <p:nvPr>
            <p:ph idx="4294967295"/>
          </p:nvPr>
        </p:nvSpPr>
        <p:spPr>
          <a:xfrm>
            <a:off x="762000" y="1295400"/>
            <a:ext cx="8153400" cy="5105400"/>
          </a:xfrm>
        </p:spPr>
        <p:txBody>
          <a:bodyPr>
            <a:normAutofit fontScale="92500"/>
          </a:bodyPr>
          <a:lstStyle/>
          <a:p>
            <a:pPr marL="533400" indent="-533400">
              <a:buFont typeface="Wingdings" pitchFamily="2" charset="2"/>
              <a:buAutoNum type="arabicPeriod" startAt="3"/>
            </a:pPr>
            <a:r>
              <a:rPr lang="en-US" b="1" dirty="0">
                <a:solidFill>
                  <a:srgbClr val="000099"/>
                </a:solidFill>
              </a:rPr>
              <a:t>Manage the </a:t>
            </a:r>
            <a:r>
              <a:rPr lang="en-US" b="1" dirty="0">
                <a:solidFill>
                  <a:srgbClr val="000099"/>
                </a:solidFill>
                <a:effectLst>
                  <a:outerShdw blurRad="38100" dist="38100" dir="2700000" algn="tl">
                    <a:srgbClr val="000000">
                      <a:alpha val="43137"/>
                    </a:srgbClr>
                  </a:outerShdw>
                </a:effectLst>
              </a:rPr>
              <a:t>‘Boom’ </a:t>
            </a:r>
            <a:r>
              <a:rPr lang="en-US" b="1" dirty="0">
                <a:solidFill>
                  <a:srgbClr val="000099"/>
                </a:solidFill>
              </a:rPr>
              <a:t>without having a </a:t>
            </a:r>
            <a:r>
              <a:rPr lang="en-US" b="1" dirty="0">
                <a:solidFill>
                  <a:srgbClr val="000099"/>
                </a:solidFill>
                <a:effectLst>
                  <a:outerShdw blurRad="38100" dist="38100" dir="2700000" algn="tl">
                    <a:srgbClr val="000000">
                      <a:alpha val="43137"/>
                    </a:srgbClr>
                  </a:outerShdw>
                </a:effectLst>
              </a:rPr>
              <a:t>‘</a:t>
            </a:r>
            <a:r>
              <a:rPr lang="en-US" b="1" dirty="0" smtClean="0">
                <a:solidFill>
                  <a:srgbClr val="000099"/>
                </a:solidFill>
                <a:effectLst>
                  <a:outerShdw blurRad="38100" dist="38100" dir="2700000" algn="tl">
                    <a:srgbClr val="000000">
                      <a:alpha val="43137"/>
                    </a:srgbClr>
                  </a:outerShdw>
                </a:effectLst>
              </a:rPr>
              <a:t>Bust’</a:t>
            </a:r>
            <a:r>
              <a:rPr lang="en-US" b="1" dirty="0" smtClean="0">
                <a:solidFill>
                  <a:srgbClr val="000099"/>
                </a:solidFill>
              </a:rPr>
              <a:t>?</a:t>
            </a:r>
            <a:endParaRPr lang="en-US" b="1" dirty="0">
              <a:solidFill>
                <a:srgbClr val="000099"/>
              </a:solidFill>
            </a:endParaRPr>
          </a:p>
          <a:p>
            <a:pPr marL="914400" lvl="1" indent="-457200"/>
            <a:r>
              <a:rPr lang="en-US" dirty="0">
                <a:solidFill>
                  <a:srgbClr val="000099"/>
                </a:solidFill>
                <a:effectLst>
                  <a:outerShdw blurRad="38100" dist="38100" dir="2700000" algn="tl">
                    <a:srgbClr val="000000">
                      <a:alpha val="43137"/>
                    </a:srgbClr>
                  </a:outerShdw>
                </a:effectLst>
              </a:rPr>
              <a:t>“Short term” </a:t>
            </a:r>
            <a:r>
              <a:rPr lang="en-US" dirty="0">
                <a:solidFill>
                  <a:srgbClr val="000099"/>
                </a:solidFill>
              </a:rPr>
              <a:t>housing &amp; worker needs?</a:t>
            </a:r>
          </a:p>
          <a:p>
            <a:pPr marL="914400" lvl="1" indent="-457200"/>
            <a:r>
              <a:rPr lang="en-US" dirty="0">
                <a:solidFill>
                  <a:srgbClr val="000099"/>
                </a:solidFill>
              </a:rPr>
              <a:t> Plan NOW for when the gas no longer flows</a:t>
            </a:r>
          </a:p>
          <a:p>
            <a:pPr marL="914400" lvl="1" indent="-457200"/>
            <a:endParaRPr lang="en-US" dirty="0">
              <a:solidFill>
                <a:srgbClr val="000099"/>
              </a:solidFill>
            </a:endParaRPr>
          </a:p>
          <a:p>
            <a:pPr marL="533400" indent="-533400">
              <a:buFont typeface="Wingdings" pitchFamily="2" charset="2"/>
              <a:buAutoNum type="arabicPeriod" startAt="4"/>
            </a:pPr>
            <a:r>
              <a:rPr lang="en-US" b="1" dirty="0">
                <a:solidFill>
                  <a:srgbClr val="000099"/>
                </a:solidFill>
              </a:rPr>
              <a:t>Need for monitoring, adapting regulations and recommended practices</a:t>
            </a:r>
          </a:p>
          <a:p>
            <a:pPr marL="914400" lvl="1" indent="-457200"/>
            <a:r>
              <a:rPr lang="en-US" dirty="0">
                <a:solidFill>
                  <a:srgbClr val="000099"/>
                </a:solidFill>
              </a:rPr>
              <a:t>Social and cultural change</a:t>
            </a:r>
          </a:p>
          <a:p>
            <a:pPr marL="914400" lvl="1" indent="-457200"/>
            <a:r>
              <a:rPr lang="en-US" dirty="0">
                <a:solidFill>
                  <a:srgbClr val="000099"/>
                </a:solidFill>
              </a:rPr>
              <a:t>Revenue sharing</a:t>
            </a:r>
          </a:p>
          <a:p>
            <a:pPr marL="914400" lvl="1" indent="-457200"/>
            <a:r>
              <a:rPr lang="en-US" dirty="0">
                <a:solidFill>
                  <a:srgbClr val="000099"/>
                </a:solidFill>
              </a:rPr>
              <a:t>Environmental remediation and use of conservation practices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739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739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739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7395">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7395">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7395">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739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a:xfrm>
            <a:off x="0" y="0"/>
            <a:ext cx="9144000" cy="1088438"/>
          </a:xfrm>
        </p:spPr>
        <p:txBody>
          <a:bodyPr>
            <a:noAutofit/>
          </a:bodyPr>
          <a:lstStyle/>
          <a:p>
            <a:pPr algn="ctr"/>
            <a:r>
              <a:rPr lang="en-US" sz="4000" b="1" dirty="0">
                <a:solidFill>
                  <a:srgbClr val="000099"/>
                </a:solidFill>
                <a:effectLst>
                  <a:outerShdw blurRad="38100" dist="38100" dir="2700000" algn="tl">
                    <a:srgbClr val="000000">
                      <a:alpha val="43137"/>
                    </a:srgbClr>
                  </a:outerShdw>
                </a:effectLst>
              </a:rPr>
              <a:t>Could transform </a:t>
            </a:r>
            <a:r>
              <a:rPr lang="en-US" sz="4000" b="1" dirty="0" smtClean="0">
                <a:solidFill>
                  <a:srgbClr val="000099"/>
                </a:solidFill>
                <a:effectLst>
                  <a:outerShdw blurRad="38100" dist="38100" dir="2700000" algn="tl">
                    <a:srgbClr val="000000">
                      <a:alpha val="43137"/>
                    </a:srgbClr>
                  </a:outerShdw>
                </a:effectLst>
              </a:rPr>
              <a:t>communities </a:t>
            </a:r>
            <a:r>
              <a:rPr lang="en-US" sz="4000" b="1" dirty="0">
                <a:solidFill>
                  <a:srgbClr val="000099"/>
                </a:solidFill>
                <a:effectLst>
                  <a:outerShdw blurRad="38100" dist="38100" dir="2700000" algn="tl">
                    <a:srgbClr val="000000">
                      <a:alpha val="43137"/>
                    </a:srgbClr>
                  </a:outerShdw>
                </a:effectLst>
              </a:rPr>
              <a:t>– </a:t>
            </a:r>
            <a:r>
              <a:rPr lang="en-US" sz="4000" b="1" i="1" dirty="0">
                <a:solidFill>
                  <a:srgbClr val="000099"/>
                </a:solidFill>
                <a:effectLst>
                  <a:outerShdw blurRad="38100" dist="38100" dir="2700000" algn="tl">
                    <a:srgbClr val="000000">
                      <a:alpha val="43137"/>
                    </a:srgbClr>
                  </a:outerShdw>
                </a:effectLst>
              </a:rPr>
              <a:t>but for the better or worse?</a:t>
            </a:r>
          </a:p>
        </p:txBody>
      </p:sp>
      <p:sp>
        <p:nvSpPr>
          <p:cNvPr id="198659" name="Rectangle 3"/>
          <p:cNvSpPr>
            <a:spLocks noGrp="1" noChangeArrowheads="1"/>
          </p:cNvSpPr>
          <p:nvPr>
            <p:ph idx="4294967295"/>
          </p:nvPr>
        </p:nvSpPr>
        <p:spPr>
          <a:xfrm>
            <a:off x="609600" y="1600200"/>
            <a:ext cx="8229600" cy="4525963"/>
          </a:xfrm>
        </p:spPr>
        <p:txBody>
          <a:bodyPr/>
          <a:lstStyle/>
          <a:p>
            <a:pPr marL="533400" indent="-533400">
              <a:buFont typeface="Wingdings" pitchFamily="2" charset="2"/>
              <a:buAutoNum type="arabicPeriod" startAt="5"/>
            </a:pPr>
            <a:r>
              <a:rPr lang="en-US" dirty="0">
                <a:solidFill>
                  <a:srgbClr val="000099"/>
                </a:solidFill>
                <a:effectLst>
                  <a:outerShdw blurRad="38100" dist="38100" dir="2700000" algn="tl">
                    <a:srgbClr val="000000">
                      <a:alpha val="43137"/>
                    </a:srgbClr>
                  </a:outerShdw>
                </a:effectLst>
              </a:rPr>
              <a:t>Balancing private gain and public good</a:t>
            </a:r>
          </a:p>
          <a:p>
            <a:pPr marL="914400" lvl="1" indent="-457200"/>
            <a:r>
              <a:rPr lang="en-US" dirty="0">
                <a:solidFill>
                  <a:srgbClr val="000099"/>
                </a:solidFill>
              </a:rPr>
              <a:t>Local control &amp; voice?</a:t>
            </a:r>
          </a:p>
          <a:p>
            <a:pPr marL="914400" lvl="1" indent="-457200"/>
            <a:r>
              <a:rPr lang="en-US" dirty="0">
                <a:solidFill>
                  <a:srgbClr val="000099"/>
                </a:solidFill>
              </a:rPr>
              <a:t>Quality of life impacts? </a:t>
            </a:r>
          </a:p>
          <a:p>
            <a:pPr marL="914400" lvl="1" indent="-457200"/>
            <a:r>
              <a:rPr lang="en-US" dirty="0">
                <a:solidFill>
                  <a:srgbClr val="000099"/>
                </a:solidFill>
              </a:rPr>
              <a:t>Effects on other </a:t>
            </a:r>
            <a:r>
              <a:rPr lang="en-US" dirty="0" smtClean="0">
                <a:solidFill>
                  <a:srgbClr val="000099"/>
                </a:solidFill>
              </a:rPr>
              <a:t>businesses?</a:t>
            </a:r>
            <a:endParaRPr lang="en-US" dirty="0">
              <a:solidFill>
                <a:srgbClr val="000099"/>
              </a:solidFill>
            </a:endParaRPr>
          </a:p>
          <a:p>
            <a:pPr marL="914400" lvl="1" indent="-457200"/>
            <a:r>
              <a:rPr lang="en-US" dirty="0">
                <a:solidFill>
                  <a:srgbClr val="000099"/>
                </a:solidFill>
              </a:rPr>
              <a:t>Who pays for public service impacts (and how</a:t>
            </a:r>
            <a:r>
              <a:rPr lang="en-US" dirty="0" smtClean="0">
                <a:solidFill>
                  <a:srgbClr val="000099"/>
                </a:solidFill>
              </a:rPr>
              <a:t>)?</a:t>
            </a:r>
            <a:endParaRPr lang="en-US" dirty="0">
              <a:solidFill>
                <a:srgbClr val="000099"/>
              </a:solidFill>
            </a:endParaRP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6214" y="152400"/>
            <a:ext cx="8077830" cy="731838"/>
          </a:xfrm>
        </p:spPr>
        <p:txBody>
          <a:bodyPr>
            <a:normAutofit/>
          </a:bodyPr>
          <a:lstStyle/>
          <a:p>
            <a:r>
              <a:rPr lang="en-US" b="1" dirty="0" smtClean="0">
                <a:solidFill>
                  <a:srgbClr val="000099"/>
                </a:solidFill>
                <a:effectLst>
                  <a:outerShdw blurRad="38100" dist="38100" dir="2700000" algn="tl">
                    <a:srgbClr val="000000">
                      <a:alpha val="43137"/>
                    </a:srgbClr>
                  </a:outerShdw>
                </a:effectLst>
              </a:rPr>
              <a:t>Effective Responses Will Require…</a:t>
            </a:r>
            <a:endParaRPr lang="en-US" b="1" dirty="0">
              <a:solidFill>
                <a:srgbClr val="000099"/>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rmAutofit/>
          </a:bodyPr>
          <a:lstStyle/>
          <a:p>
            <a:pPr>
              <a:buNone/>
            </a:pPr>
            <a:r>
              <a:rPr lang="en-US" sz="3000" b="1" dirty="0" smtClean="0">
                <a:solidFill>
                  <a:srgbClr val="000099"/>
                </a:solidFill>
                <a:effectLst>
                  <a:outerShdw blurRad="38100" dist="38100" dir="2700000" algn="tl">
                    <a:srgbClr val="000000">
                      <a:alpha val="43137"/>
                    </a:srgbClr>
                  </a:outerShdw>
                </a:effectLst>
              </a:rPr>
              <a:t>1.</a:t>
            </a:r>
            <a:r>
              <a:rPr lang="en-US" sz="3000" dirty="0" smtClean="0">
                <a:solidFill>
                  <a:srgbClr val="000099"/>
                </a:solidFill>
              </a:rPr>
              <a:t>  Coordination and communication - among   partners, jurisdictions, agencies, organizations, related and ancillary businesses</a:t>
            </a:r>
          </a:p>
          <a:p>
            <a:pPr>
              <a:lnSpc>
                <a:spcPts val="2900"/>
              </a:lnSpc>
            </a:pPr>
            <a:endParaRPr lang="en-US" sz="3000" dirty="0" smtClean="0">
              <a:solidFill>
                <a:srgbClr val="000099"/>
              </a:solidFill>
            </a:endParaRPr>
          </a:p>
          <a:p>
            <a:pPr>
              <a:lnSpc>
                <a:spcPts val="2900"/>
              </a:lnSpc>
              <a:buNone/>
            </a:pPr>
            <a:r>
              <a:rPr lang="en-US" sz="3000" b="1" dirty="0" smtClean="0">
                <a:solidFill>
                  <a:srgbClr val="000099"/>
                </a:solidFill>
                <a:effectLst>
                  <a:outerShdw blurRad="38100" dist="38100" dir="2700000" algn="tl">
                    <a:srgbClr val="000000">
                      <a:alpha val="43137"/>
                    </a:srgbClr>
                  </a:outerShdw>
                </a:effectLst>
              </a:rPr>
              <a:t>2.</a:t>
            </a:r>
            <a:r>
              <a:rPr lang="en-US" sz="3000" dirty="0" smtClean="0">
                <a:solidFill>
                  <a:srgbClr val="000099"/>
                </a:solidFill>
              </a:rPr>
              <a:t>  Broad public awareness and understanding </a:t>
            </a:r>
          </a:p>
          <a:p>
            <a:pPr>
              <a:lnSpc>
                <a:spcPts val="2900"/>
              </a:lnSpc>
            </a:pPr>
            <a:endParaRPr lang="en-US" sz="3000" dirty="0" smtClean="0">
              <a:solidFill>
                <a:srgbClr val="000099"/>
              </a:solidFill>
            </a:endParaRPr>
          </a:p>
          <a:p>
            <a:pPr>
              <a:lnSpc>
                <a:spcPts val="2900"/>
              </a:lnSpc>
              <a:buNone/>
            </a:pPr>
            <a:r>
              <a:rPr lang="en-US" sz="3000" b="1" dirty="0" smtClean="0">
                <a:solidFill>
                  <a:srgbClr val="000099"/>
                </a:solidFill>
                <a:effectLst>
                  <a:outerShdw blurRad="38100" dist="38100" dir="2700000" algn="tl">
                    <a:srgbClr val="000000">
                      <a:alpha val="43137"/>
                    </a:srgbClr>
                  </a:outerShdw>
                </a:effectLst>
              </a:rPr>
              <a:t>3.  </a:t>
            </a:r>
            <a:r>
              <a:rPr lang="en-US" sz="3000" dirty="0" smtClean="0">
                <a:solidFill>
                  <a:srgbClr val="000099"/>
                </a:solidFill>
              </a:rPr>
              <a:t>Resident and taxpayer acceptance and support </a:t>
            </a:r>
          </a:p>
          <a:p>
            <a:pPr>
              <a:lnSpc>
                <a:spcPts val="2900"/>
              </a:lnSpc>
            </a:pPr>
            <a:endParaRPr lang="en-US" sz="3000" dirty="0" smtClean="0">
              <a:solidFill>
                <a:srgbClr val="000099"/>
              </a:solidFill>
            </a:endParaRPr>
          </a:p>
          <a:p>
            <a:pPr>
              <a:lnSpc>
                <a:spcPts val="2900"/>
              </a:lnSpc>
              <a:buNone/>
            </a:pPr>
            <a:r>
              <a:rPr lang="en-US" sz="3000" b="1" dirty="0" smtClean="0">
                <a:solidFill>
                  <a:srgbClr val="000099"/>
                </a:solidFill>
                <a:effectLst>
                  <a:outerShdw blurRad="38100" dist="38100" dir="2700000" algn="tl">
                    <a:srgbClr val="000000">
                      <a:alpha val="43137"/>
                    </a:srgbClr>
                  </a:outerShdw>
                </a:effectLst>
              </a:rPr>
              <a:t>4.</a:t>
            </a:r>
            <a:r>
              <a:rPr lang="en-US" sz="3000" dirty="0" smtClean="0">
                <a:solidFill>
                  <a:srgbClr val="000099"/>
                </a:solidFill>
              </a:rPr>
              <a:t>  On-going dialogue and participatory decision-making </a:t>
            </a:r>
            <a:endParaRPr lang="en-US" sz="3000" dirty="0">
              <a:solidFill>
                <a:srgbClr val="000099"/>
              </a:solidFill>
            </a:endParaRP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cstate="print"/>
          <a:srcRect/>
          <a:stretch>
            <a:fillRect/>
          </a:stretch>
        </p:blipFill>
        <p:spPr bwMode="auto">
          <a:xfrm>
            <a:off x="152400" y="82061"/>
            <a:ext cx="8610600" cy="6623539"/>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pic>
        <p:nvPicPr>
          <p:cNvPr id="3" name="Picture 3"/>
          <p:cNvPicPr>
            <a:picLocks noChangeAspect="1" noChangeArrowheads="1"/>
          </p:cNvPicPr>
          <p:nvPr/>
        </p:nvPicPr>
        <p:blipFill>
          <a:blip r:embed="rId2" cstate="print"/>
          <a:srcRect/>
          <a:stretch>
            <a:fillRect/>
          </a:stretch>
        </p:blipFill>
        <p:spPr bwMode="auto">
          <a:xfrm>
            <a:off x="0" y="92004"/>
            <a:ext cx="9167073" cy="6156396"/>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5546" y="76200"/>
            <a:ext cx="8151004" cy="731838"/>
          </a:xfrm>
        </p:spPr>
        <p:txBody>
          <a:bodyPr>
            <a:noAutofit/>
          </a:bodyPr>
          <a:lstStyle/>
          <a:p>
            <a:pPr algn="ctr"/>
            <a:r>
              <a:rPr lang="en-US" b="1" dirty="0" smtClean="0">
                <a:solidFill>
                  <a:srgbClr val="000099"/>
                </a:solidFill>
                <a:effectLst>
                  <a:outerShdw blurRad="38100" dist="38100" dir="2700000" algn="tl">
                    <a:srgbClr val="000000">
                      <a:alpha val="43137"/>
                    </a:srgbClr>
                  </a:outerShdw>
                </a:effectLst>
              </a:rPr>
              <a:t>Light</a:t>
            </a:r>
            <a:endParaRPr lang="en-US" b="1" dirty="0">
              <a:solidFill>
                <a:srgbClr val="000099"/>
              </a:solidFill>
              <a:effectLst>
                <a:outerShdw blurRad="38100" dist="38100" dir="2700000" algn="tl">
                  <a:srgbClr val="000000">
                    <a:alpha val="43137"/>
                  </a:srgbClr>
                </a:outerShdw>
              </a:effectLst>
            </a:endParaRPr>
          </a:p>
        </p:txBody>
      </p:sp>
      <p:pic>
        <p:nvPicPr>
          <p:cNvPr id="3" name="Picture 2"/>
          <p:cNvPicPr>
            <a:picLocks noChangeAspect="1" noChangeArrowheads="1"/>
          </p:cNvPicPr>
          <p:nvPr/>
        </p:nvPicPr>
        <p:blipFill>
          <a:blip r:embed="rId2" cstate="print"/>
          <a:srcRect/>
          <a:stretch>
            <a:fillRect/>
          </a:stretch>
        </p:blipFill>
        <p:spPr bwMode="auto">
          <a:xfrm>
            <a:off x="0" y="838200"/>
            <a:ext cx="9173982" cy="54864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76200"/>
            <a:ext cx="5715000" cy="731838"/>
          </a:xfrm>
        </p:spPr>
        <p:txBody>
          <a:bodyPr>
            <a:noAutofit/>
          </a:bodyPr>
          <a:lstStyle/>
          <a:p>
            <a:pPr algn="ctr"/>
            <a:r>
              <a:rPr lang="en-US" b="1" dirty="0" smtClean="0">
                <a:solidFill>
                  <a:srgbClr val="000099"/>
                </a:solidFill>
                <a:effectLst>
                  <a:outerShdw blurRad="38100" dist="38100" dir="2700000" algn="tl">
                    <a:srgbClr val="000000">
                      <a:alpha val="43137"/>
                    </a:srgbClr>
                  </a:outerShdw>
                </a:effectLst>
              </a:rPr>
              <a:t>Pennsylvania Amish</a:t>
            </a:r>
            <a:endParaRPr lang="en-US" b="1" dirty="0">
              <a:solidFill>
                <a:srgbClr val="000099"/>
              </a:solidFill>
              <a:effectLst>
                <a:outerShdw blurRad="38100" dist="38100" dir="2700000" algn="tl">
                  <a:srgbClr val="000000">
                    <a:alpha val="43137"/>
                  </a:srgbClr>
                </a:outerShdw>
              </a:effectLst>
            </a:endParaRPr>
          </a:p>
        </p:txBody>
      </p:sp>
      <p:pic>
        <p:nvPicPr>
          <p:cNvPr id="1026" name="Picture 2" descr="http://cdn.c.photoshelter.com/img-get/I0000FjFYobM1U5Q/s/860/860/7988A0939.jpg"/>
          <p:cNvPicPr>
            <a:picLocks noChangeAspect="1" noChangeArrowheads="1"/>
          </p:cNvPicPr>
          <p:nvPr/>
        </p:nvPicPr>
        <p:blipFill>
          <a:blip r:embed="rId2" cstate="print"/>
          <a:srcRect/>
          <a:stretch>
            <a:fillRect/>
          </a:stretch>
        </p:blipFill>
        <p:spPr bwMode="auto">
          <a:xfrm>
            <a:off x="0" y="2677098"/>
            <a:ext cx="5410200" cy="3666551"/>
          </a:xfrm>
          <a:prstGeom prst="rect">
            <a:avLst/>
          </a:prstGeom>
          <a:noFill/>
        </p:spPr>
      </p:pic>
      <p:pic>
        <p:nvPicPr>
          <p:cNvPr id="1028" name="Picture 4" descr="http://www.thegeneticgenealogist.com/wp-content/uploads/2007/06/amish1.jpg"/>
          <p:cNvPicPr>
            <a:picLocks noChangeAspect="1" noChangeArrowheads="1"/>
          </p:cNvPicPr>
          <p:nvPr/>
        </p:nvPicPr>
        <p:blipFill>
          <a:blip r:embed="rId3" cstate="print"/>
          <a:srcRect/>
          <a:stretch>
            <a:fillRect/>
          </a:stretch>
        </p:blipFill>
        <p:spPr bwMode="auto">
          <a:xfrm>
            <a:off x="5486400" y="990600"/>
            <a:ext cx="3505200" cy="2608522"/>
          </a:xfrm>
          <a:prstGeom prst="rect">
            <a:avLst/>
          </a:prstGeom>
          <a:noFill/>
        </p:spPr>
      </p:pic>
      <p:pic>
        <p:nvPicPr>
          <p:cNvPr id="1030" name="Picture 6" descr="https://encrypted-tbn1.gstatic.com/images?q=tbn:ANd9GcTZyuvFT6ku1ZkSFOGeXG5lpv0ROUdY8PILDKTk08ayQM35CoXh2w"/>
          <p:cNvPicPr>
            <a:picLocks noChangeAspect="1" noChangeArrowheads="1"/>
          </p:cNvPicPr>
          <p:nvPr/>
        </p:nvPicPr>
        <p:blipFill>
          <a:blip r:embed="rId4" cstate="print"/>
          <a:srcRect/>
          <a:stretch>
            <a:fillRect/>
          </a:stretch>
        </p:blipFill>
        <p:spPr bwMode="auto">
          <a:xfrm>
            <a:off x="5410200" y="3810000"/>
            <a:ext cx="3791647" cy="2743200"/>
          </a:xfrm>
          <a:prstGeom prst="rect">
            <a:avLst/>
          </a:prstGeom>
          <a:noFill/>
        </p:spPr>
      </p:pic>
      <p:pic>
        <p:nvPicPr>
          <p:cNvPr id="1032" name="Picture 8" descr="https://encrypted-tbn3.gstatic.com/images?q=tbn:ANd9GcT8sNDROGuN1qDQIxYYkAhf-ioUowq7pXmxBMdiJHSE0IPg-1jQ"/>
          <p:cNvPicPr>
            <a:picLocks noChangeAspect="1" noChangeArrowheads="1"/>
          </p:cNvPicPr>
          <p:nvPr/>
        </p:nvPicPr>
        <p:blipFill>
          <a:blip r:embed="rId5" cstate="print"/>
          <a:srcRect/>
          <a:stretch>
            <a:fillRect/>
          </a:stretch>
        </p:blipFill>
        <p:spPr bwMode="auto">
          <a:xfrm>
            <a:off x="457200" y="914400"/>
            <a:ext cx="2619375" cy="1743076"/>
          </a:xfrm>
          <a:prstGeom prst="rect">
            <a:avLst/>
          </a:prstGeom>
          <a:noFill/>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826" name="Rectangle 2"/>
          <p:cNvSpPr>
            <a:spLocks noGrp="1" noChangeArrowheads="1"/>
          </p:cNvSpPr>
          <p:nvPr>
            <p:ph type="title"/>
          </p:nvPr>
        </p:nvSpPr>
        <p:spPr>
          <a:xfrm>
            <a:off x="0" y="125413"/>
            <a:ext cx="9144000" cy="1017587"/>
          </a:xfrm>
        </p:spPr>
        <p:txBody>
          <a:bodyPr>
            <a:noAutofit/>
          </a:bodyPr>
          <a:lstStyle/>
          <a:p>
            <a:pPr>
              <a:defRPr/>
            </a:pPr>
            <a:r>
              <a:rPr lang="en-US" b="1" dirty="0" smtClean="0">
                <a:solidFill>
                  <a:srgbClr val="000099"/>
                </a:solidFill>
                <a:effectLst>
                  <a:outerShdw blurRad="38100" dist="38100" dir="2700000" algn="tl">
                    <a:srgbClr val="000000">
                      <a:alpha val="43137"/>
                    </a:srgbClr>
                  </a:outerShdw>
                </a:effectLst>
              </a:rPr>
              <a:t>Past Experience with Energy Booms</a:t>
            </a:r>
            <a:endParaRPr lang="en-US" b="1" dirty="0">
              <a:solidFill>
                <a:srgbClr val="000099"/>
              </a:solidFill>
              <a:effectLst>
                <a:outerShdw blurRad="38100" dist="38100" dir="2700000" algn="tl">
                  <a:srgbClr val="000000">
                    <a:alpha val="43137"/>
                  </a:srgbClr>
                </a:outerShdw>
              </a:effectLst>
            </a:endParaRPr>
          </a:p>
        </p:txBody>
      </p:sp>
      <p:sp>
        <p:nvSpPr>
          <p:cNvPr id="205827" name="Rectangle 3"/>
          <p:cNvSpPr>
            <a:spLocks noGrp="1" noChangeArrowheads="1"/>
          </p:cNvSpPr>
          <p:nvPr>
            <p:ph idx="1"/>
          </p:nvPr>
        </p:nvSpPr>
        <p:spPr>
          <a:xfrm>
            <a:off x="304800" y="1295400"/>
            <a:ext cx="8839200" cy="5105400"/>
          </a:xfrm>
        </p:spPr>
        <p:txBody>
          <a:bodyPr>
            <a:normAutofit/>
          </a:bodyPr>
          <a:lstStyle/>
          <a:p>
            <a:pPr>
              <a:lnSpc>
                <a:spcPct val="90000"/>
              </a:lnSpc>
            </a:pPr>
            <a:r>
              <a:rPr lang="en-US" sz="2800" dirty="0" smtClean="0">
                <a:solidFill>
                  <a:srgbClr val="000099"/>
                </a:solidFill>
              </a:rPr>
              <a:t>An extensive research literature on energy boomtowns exists</a:t>
            </a:r>
          </a:p>
          <a:p>
            <a:pPr>
              <a:lnSpc>
                <a:spcPct val="90000"/>
              </a:lnSpc>
            </a:pPr>
            <a:endParaRPr lang="en-US" sz="2800" dirty="0" smtClean="0">
              <a:solidFill>
                <a:srgbClr val="000099"/>
              </a:solidFill>
            </a:endParaRPr>
          </a:p>
          <a:p>
            <a:pPr>
              <a:lnSpc>
                <a:spcPct val="90000"/>
              </a:lnSpc>
            </a:pPr>
            <a:r>
              <a:rPr lang="en-US" sz="2800" dirty="0" smtClean="0">
                <a:solidFill>
                  <a:srgbClr val="000099"/>
                </a:solidFill>
              </a:rPr>
              <a:t>Direct &amp; significant influence on population, affecting nearly all sectors of the community – Housing, Culture, Public Services</a:t>
            </a:r>
          </a:p>
          <a:p>
            <a:pPr lvl="1">
              <a:lnSpc>
                <a:spcPct val="60000"/>
              </a:lnSpc>
            </a:pPr>
            <a:endParaRPr lang="en-US" dirty="0" smtClean="0">
              <a:solidFill>
                <a:srgbClr val="000099"/>
              </a:solidFill>
            </a:endParaRPr>
          </a:p>
          <a:p>
            <a:pPr>
              <a:lnSpc>
                <a:spcPct val="60000"/>
              </a:lnSpc>
            </a:pPr>
            <a:r>
              <a:rPr lang="en-US" sz="2800" dirty="0" smtClean="0">
                <a:solidFill>
                  <a:srgbClr val="000099"/>
                </a:solidFill>
              </a:rPr>
              <a:t>Local governments are often unprepared by waves of growth</a:t>
            </a:r>
          </a:p>
          <a:p>
            <a:pPr>
              <a:lnSpc>
                <a:spcPct val="60000"/>
              </a:lnSpc>
            </a:pPr>
            <a:endParaRPr lang="en-US" sz="2800" dirty="0" smtClean="0">
              <a:solidFill>
                <a:srgbClr val="000099"/>
              </a:solidFill>
            </a:endParaRPr>
          </a:p>
          <a:p>
            <a:pPr>
              <a:lnSpc>
                <a:spcPct val="60000"/>
              </a:lnSpc>
            </a:pPr>
            <a:endParaRPr lang="en-US" sz="2800" dirty="0" smtClean="0">
              <a:solidFill>
                <a:srgbClr val="000099"/>
              </a:solidFill>
            </a:endParaRPr>
          </a:p>
          <a:p>
            <a:pPr>
              <a:lnSpc>
                <a:spcPct val="60000"/>
              </a:lnSpc>
            </a:pPr>
            <a:r>
              <a:rPr lang="en-US" sz="2800" dirty="0" smtClean="0">
                <a:solidFill>
                  <a:srgbClr val="000099"/>
                </a:solidFill>
              </a:rPr>
              <a:t>Economic impacts are mixed- some sectors benefit more than others</a:t>
            </a:r>
          </a:p>
          <a:p>
            <a:pPr>
              <a:lnSpc>
                <a:spcPct val="110000"/>
              </a:lnSpc>
            </a:pPr>
            <a:endParaRPr lang="en-US" sz="2800" dirty="0" smtClean="0">
              <a:solidFill>
                <a:srgbClr val="000099"/>
              </a:solidFill>
            </a:endParaRPr>
          </a:p>
          <a:p>
            <a:pPr>
              <a:lnSpc>
                <a:spcPct val="90000"/>
              </a:lnSpc>
            </a:pPr>
            <a:endParaRPr lang="en-US" sz="2800" dirty="0" smtClean="0">
              <a:solidFill>
                <a:srgbClr val="000099"/>
              </a:solidFill>
            </a:endParaRPr>
          </a:p>
        </p:txBody>
      </p:sp>
      <p:sp>
        <p:nvSpPr>
          <p:cNvPr id="40964" name="TextBox 4"/>
          <p:cNvSpPr txBox="1">
            <a:spLocks noChangeArrowheads="1"/>
          </p:cNvSpPr>
          <p:nvPr/>
        </p:nvSpPr>
        <p:spPr bwMode="auto">
          <a:xfrm>
            <a:off x="6858000" y="6048375"/>
            <a:ext cx="2133600" cy="276225"/>
          </a:xfrm>
          <a:prstGeom prst="rect">
            <a:avLst/>
          </a:prstGeom>
          <a:noFill/>
          <a:ln w="9525">
            <a:noFill/>
            <a:miter lim="800000"/>
            <a:headEnd/>
            <a:tailEnd/>
          </a:ln>
        </p:spPr>
        <p:txBody>
          <a:bodyPr wrap="square">
            <a:spAutoFit/>
          </a:bodyPr>
          <a:lstStyle/>
          <a:p>
            <a:pPr algn="r"/>
            <a:r>
              <a:rPr lang="en-US" sz="1200" dirty="0">
                <a:solidFill>
                  <a:schemeClr val="tx1"/>
                </a:solidFill>
              </a:rPr>
              <a:t>Source: NERCRD Paper No. 43</a:t>
            </a:r>
          </a:p>
        </p:txBody>
      </p:sp>
      <p:sp>
        <p:nvSpPr>
          <p:cNvPr id="6" name="Slide Number Placeholder 5"/>
          <p:cNvSpPr>
            <a:spLocks noGrp="1"/>
          </p:cNvSpPr>
          <p:nvPr>
            <p:ph type="sldNum" sz="quarter" idx="12"/>
          </p:nvPr>
        </p:nvSpPr>
        <p:spPr/>
        <p:txBody>
          <a:bodyPr/>
          <a:lstStyle/>
          <a:p>
            <a:pPr>
              <a:defRPr/>
            </a:pPr>
            <a:fld id="{A4917CB7-D7E1-477A-BBB8-12F671F12CD7}" type="slidenum">
              <a:rPr lang="en-US" smtClean="0"/>
              <a:pPr>
                <a:defRPr/>
              </a:pPr>
              <a:t>6</a:t>
            </a:fld>
            <a:endParaRPr lang="en-US"/>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rgbClr val="000099"/>
                </a:solidFill>
                <a:effectLst>
                  <a:outerShdw blurRad="38100" dist="38100" dir="2700000" algn="tl">
                    <a:srgbClr val="000000">
                      <a:alpha val="43137"/>
                    </a:srgbClr>
                  </a:outerShdw>
                </a:effectLst>
              </a:rPr>
              <a:t>Pennsylvania’s Boom Town History</a:t>
            </a:r>
            <a:endParaRPr lang="en-US" b="1" dirty="0">
              <a:solidFill>
                <a:srgbClr val="000099"/>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28600" y="1915668"/>
            <a:ext cx="4298310" cy="3799332"/>
          </a:xfrm>
        </p:spPr>
        <p:txBody>
          <a:bodyPr>
            <a:normAutofit/>
          </a:bodyPr>
          <a:lstStyle/>
          <a:p>
            <a:r>
              <a:rPr lang="en-US" sz="4000" dirty="0" smtClean="0">
                <a:solidFill>
                  <a:srgbClr val="000099"/>
                </a:solidFill>
              </a:rPr>
              <a:t>Timber</a:t>
            </a:r>
          </a:p>
          <a:p>
            <a:r>
              <a:rPr lang="en-US" sz="4000" dirty="0" smtClean="0">
                <a:solidFill>
                  <a:srgbClr val="000099"/>
                </a:solidFill>
              </a:rPr>
              <a:t>Coal</a:t>
            </a:r>
          </a:p>
          <a:p>
            <a:pPr lvl="1"/>
            <a:r>
              <a:rPr lang="en-US" sz="4000" dirty="0" smtClean="0">
                <a:solidFill>
                  <a:srgbClr val="000099"/>
                </a:solidFill>
              </a:rPr>
              <a:t>Strip Mines</a:t>
            </a:r>
          </a:p>
          <a:p>
            <a:pPr lvl="1"/>
            <a:r>
              <a:rPr lang="en-US" sz="4000" dirty="0" smtClean="0">
                <a:solidFill>
                  <a:srgbClr val="000099"/>
                </a:solidFill>
              </a:rPr>
              <a:t>Deep, long-wall mines</a:t>
            </a:r>
          </a:p>
          <a:p>
            <a:endParaRPr lang="en-US" dirty="0"/>
          </a:p>
        </p:txBody>
      </p:sp>
      <p:sp>
        <p:nvSpPr>
          <p:cNvPr id="6" name="TextBox 5"/>
          <p:cNvSpPr txBox="1"/>
          <p:nvPr/>
        </p:nvSpPr>
        <p:spPr>
          <a:xfrm>
            <a:off x="5638800" y="1865055"/>
            <a:ext cx="2819400" cy="2554545"/>
          </a:xfrm>
          <a:prstGeom prst="rect">
            <a:avLst/>
          </a:prstGeom>
          <a:noFill/>
        </p:spPr>
        <p:txBody>
          <a:bodyPr wrap="square" rtlCol="0">
            <a:spAutoFit/>
          </a:bodyPr>
          <a:lstStyle/>
          <a:p>
            <a:pPr>
              <a:buFont typeface="Arial" pitchFamily="34" charset="0"/>
              <a:buChar char="•"/>
            </a:pPr>
            <a:r>
              <a:rPr lang="en-US" sz="4000" dirty="0" smtClean="0">
                <a:solidFill>
                  <a:srgbClr val="000099"/>
                </a:solidFill>
              </a:rPr>
              <a:t>Oil and Gas</a:t>
            </a:r>
          </a:p>
          <a:p>
            <a:pPr>
              <a:buFont typeface="Arial" pitchFamily="34" charset="0"/>
              <a:buChar char="•"/>
            </a:pPr>
            <a:r>
              <a:rPr lang="en-US" sz="4000" dirty="0" smtClean="0">
                <a:solidFill>
                  <a:srgbClr val="000099"/>
                </a:solidFill>
              </a:rPr>
              <a:t>Steel</a:t>
            </a:r>
          </a:p>
          <a:p>
            <a:pPr>
              <a:buFont typeface="Arial" pitchFamily="34" charset="0"/>
              <a:buChar char="•"/>
            </a:pPr>
            <a:r>
              <a:rPr lang="en-US" sz="4000" dirty="0" smtClean="0">
                <a:solidFill>
                  <a:srgbClr val="000099"/>
                </a:solidFill>
              </a:rPr>
              <a:t>Glass</a:t>
            </a:r>
          </a:p>
          <a:p>
            <a:pPr>
              <a:buFont typeface="Arial" pitchFamily="34" charset="0"/>
              <a:buChar char="•"/>
            </a:pPr>
            <a:r>
              <a:rPr lang="en-US" sz="4000" dirty="0" smtClean="0">
                <a:solidFill>
                  <a:srgbClr val="000099"/>
                </a:solidFill>
              </a:rPr>
              <a:t>Limestone</a:t>
            </a: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6214" y="76200"/>
            <a:ext cx="8077830" cy="731838"/>
          </a:xfrm>
        </p:spPr>
        <p:txBody>
          <a:bodyPr>
            <a:normAutofit/>
          </a:bodyPr>
          <a:lstStyle/>
          <a:p>
            <a:r>
              <a:rPr lang="en-US" b="1" dirty="0" smtClean="0">
                <a:solidFill>
                  <a:srgbClr val="000099"/>
                </a:solidFill>
                <a:effectLst>
                  <a:outerShdw blurRad="38100" dist="38100" dir="2700000" algn="tl">
                    <a:srgbClr val="000000">
                      <a:alpha val="43137"/>
                    </a:srgbClr>
                  </a:outerShdw>
                </a:effectLst>
              </a:rPr>
              <a:t>Stages of Attitude in Boomtowns</a:t>
            </a:r>
            <a:endParaRPr lang="en-US" b="1" dirty="0">
              <a:solidFill>
                <a:srgbClr val="000099"/>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54690" y="1115568"/>
            <a:ext cx="8077830" cy="5056632"/>
          </a:xfrm>
        </p:spPr>
        <p:txBody>
          <a:bodyPr>
            <a:noAutofit/>
          </a:bodyPr>
          <a:lstStyle/>
          <a:p>
            <a:pPr marL="633222" indent="-514350">
              <a:buFont typeface="+mj-lt"/>
              <a:buAutoNum type="arabicPeriod"/>
            </a:pPr>
            <a:r>
              <a:rPr lang="en-US" sz="2400" b="1" dirty="0" smtClean="0">
                <a:solidFill>
                  <a:srgbClr val="000099"/>
                </a:solidFill>
              </a:rPr>
              <a:t>Enthusiasm</a:t>
            </a:r>
            <a:r>
              <a:rPr lang="en-US" sz="2400" dirty="0" smtClean="0">
                <a:solidFill>
                  <a:srgbClr val="000099"/>
                </a:solidFill>
              </a:rPr>
              <a:t> – see job &amp; income possibilities.  Dismiss possible negative impacts</a:t>
            </a:r>
          </a:p>
          <a:p>
            <a:pPr marL="633222" indent="-514350">
              <a:buNone/>
            </a:pPr>
            <a:endParaRPr lang="en-US" sz="2400" dirty="0" smtClean="0">
              <a:solidFill>
                <a:srgbClr val="000099"/>
              </a:solidFill>
            </a:endParaRPr>
          </a:p>
          <a:p>
            <a:pPr marL="633222" indent="-514350">
              <a:buNone/>
            </a:pPr>
            <a:r>
              <a:rPr lang="en-US" sz="2400" dirty="0" smtClean="0">
                <a:solidFill>
                  <a:srgbClr val="000099"/>
                </a:solidFill>
              </a:rPr>
              <a:t>2</a:t>
            </a:r>
            <a:r>
              <a:rPr lang="en-US" sz="2400" b="1" dirty="0" smtClean="0">
                <a:solidFill>
                  <a:srgbClr val="000099"/>
                </a:solidFill>
              </a:rPr>
              <a:t>.     Uncertainty </a:t>
            </a:r>
            <a:r>
              <a:rPr lang="en-US" sz="2400" dirty="0" smtClean="0">
                <a:solidFill>
                  <a:srgbClr val="000099"/>
                </a:solidFill>
              </a:rPr>
              <a:t>– town starts to change, some negative impacts occur, divisions occur within the community</a:t>
            </a:r>
          </a:p>
          <a:p>
            <a:pPr marL="633222" indent="-514350">
              <a:buNone/>
            </a:pPr>
            <a:endParaRPr lang="en-US" sz="2400" dirty="0" smtClean="0">
              <a:solidFill>
                <a:srgbClr val="000099"/>
              </a:solidFill>
            </a:endParaRPr>
          </a:p>
          <a:p>
            <a:pPr marL="633222" indent="-514350">
              <a:buNone/>
            </a:pPr>
            <a:r>
              <a:rPr lang="en-US" sz="2400" dirty="0" smtClean="0">
                <a:solidFill>
                  <a:srgbClr val="000099"/>
                </a:solidFill>
              </a:rPr>
              <a:t>3.     </a:t>
            </a:r>
            <a:r>
              <a:rPr lang="en-US" sz="2400" b="1" dirty="0" smtClean="0">
                <a:solidFill>
                  <a:srgbClr val="000099"/>
                </a:solidFill>
              </a:rPr>
              <a:t>Concern</a:t>
            </a:r>
            <a:r>
              <a:rPr lang="en-US" sz="2400" dirty="0" smtClean="0">
                <a:solidFill>
                  <a:srgbClr val="000099"/>
                </a:solidFill>
              </a:rPr>
              <a:t> – activity and impacts grow faster than anticipated, long term residents become confused or angry</a:t>
            </a:r>
          </a:p>
          <a:p>
            <a:pPr marL="633222" indent="-514350">
              <a:buFont typeface="+mj-lt"/>
              <a:buAutoNum type="arabicPeriod"/>
            </a:pPr>
            <a:endParaRPr lang="en-US" sz="2400" dirty="0" smtClean="0">
              <a:solidFill>
                <a:srgbClr val="000099"/>
              </a:solidFill>
            </a:endParaRPr>
          </a:p>
          <a:p>
            <a:pPr marL="633222" indent="-514350">
              <a:buNone/>
            </a:pPr>
            <a:r>
              <a:rPr lang="en-US" sz="2400" dirty="0" smtClean="0">
                <a:solidFill>
                  <a:srgbClr val="000099"/>
                </a:solidFill>
              </a:rPr>
              <a:t>4.    </a:t>
            </a:r>
            <a:r>
              <a:rPr lang="en-US" sz="2400" b="1" dirty="0" smtClean="0">
                <a:solidFill>
                  <a:srgbClr val="000099"/>
                </a:solidFill>
              </a:rPr>
              <a:t>Adaptation </a:t>
            </a:r>
            <a:r>
              <a:rPr lang="en-US" sz="2400" dirty="0" smtClean="0">
                <a:solidFill>
                  <a:srgbClr val="000099"/>
                </a:solidFill>
              </a:rPr>
              <a:t>– core problems are identified, planning &amp; mitigation strategies are developed.</a:t>
            </a:r>
            <a:endParaRPr lang="en-US" sz="2400" dirty="0">
              <a:solidFill>
                <a:srgbClr val="000099"/>
              </a:solidFill>
            </a:endParaRPr>
          </a:p>
        </p:txBody>
      </p:sp>
      <p:sp>
        <p:nvSpPr>
          <p:cNvPr id="4" name="TextBox 3"/>
          <p:cNvSpPr txBox="1"/>
          <p:nvPr/>
        </p:nvSpPr>
        <p:spPr>
          <a:xfrm>
            <a:off x="5334000" y="5971401"/>
            <a:ext cx="3810000" cy="276999"/>
          </a:xfrm>
          <a:prstGeom prst="rect">
            <a:avLst/>
          </a:prstGeom>
          <a:noFill/>
        </p:spPr>
        <p:txBody>
          <a:bodyPr wrap="square" rtlCol="0">
            <a:spAutoFit/>
          </a:bodyPr>
          <a:lstStyle/>
          <a:p>
            <a:pPr algn="r"/>
            <a:r>
              <a:rPr lang="en-US" sz="1200" dirty="0" smtClean="0">
                <a:solidFill>
                  <a:schemeClr val="tx1"/>
                </a:solidFill>
              </a:rPr>
              <a:t>Source: Gilmore (1976) in  NERCRD Paper No. 43</a:t>
            </a:r>
            <a:endParaRPr lang="en-US" sz="1200" dirty="0">
              <a:solidFill>
                <a:schemeClr val="tx1"/>
              </a:solidFill>
            </a:endParaRP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b="1" dirty="0" smtClean="0">
                <a:solidFill>
                  <a:srgbClr val="000099"/>
                </a:solidFill>
                <a:effectLst>
                  <a:outerShdw blurRad="38100" dist="38100" dir="2700000" algn="tl">
                    <a:srgbClr val="000000">
                      <a:alpha val="43137"/>
                    </a:srgbClr>
                  </a:outerShdw>
                </a:effectLst>
              </a:rPr>
              <a:t>1. Community Impacts</a:t>
            </a:r>
            <a:endParaRPr lang="en-US" b="1" dirty="0">
              <a:solidFill>
                <a:srgbClr val="000099"/>
              </a:solidFill>
              <a:effectLst>
                <a:outerShdw blurRad="38100" dist="38100" dir="2700000" algn="tl">
                  <a:srgbClr val="000000">
                    <a:alpha val="43137"/>
                  </a:srgbClr>
                </a:outerShdw>
              </a:effectLst>
            </a:endParaRPr>
          </a:p>
        </p:txBody>
      </p:sp>
      <p:sp>
        <p:nvSpPr>
          <p:cNvPr id="5" name="Content Placeholder 4"/>
          <p:cNvSpPr>
            <a:spLocks noGrp="1"/>
          </p:cNvSpPr>
          <p:nvPr>
            <p:ph idx="1"/>
          </p:nvPr>
        </p:nvSpPr>
        <p:spPr>
          <a:xfrm>
            <a:off x="762000" y="1115568"/>
            <a:ext cx="8229600" cy="5132832"/>
          </a:xfrm>
        </p:spPr>
        <p:txBody>
          <a:bodyPr>
            <a:normAutofit/>
          </a:bodyPr>
          <a:lstStyle/>
          <a:p>
            <a:r>
              <a:rPr lang="en-US" dirty="0" smtClean="0">
                <a:solidFill>
                  <a:srgbClr val="000099"/>
                </a:solidFill>
              </a:rPr>
              <a:t>24/7</a:t>
            </a:r>
          </a:p>
          <a:p>
            <a:r>
              <a:rPr lang="en-US" dirty="0" smtClean="0">
                <a:solidFill>
                  <a:srgbClr val="000099"/>
                </a:solidFill>
              </a:rPr>
              <a:t>Sights and Sounds</a:t>
            </a:r>
          </a:p>
          <a:p>
            <a:r>
              <a:rPr lang="en-US" dirty="0" smtClean="0">
                <a:solidFill>
                  <a:srgbClr val="000099"/>
                </a:solidFill>
              </a:rPr>
              <a:t>Light</a:t>
            </a:r>
          </a:p>
          <a:p>
            <a:r>
              <a:rPr lang="en-US" dirty="0" smtClean="0">
                <a:solidFill>
                  <a:srgbClr val="000099"/>
                </a:solidFill>
              </a:rPr>
              <a:t>Police </a:t>
            </a:r>
          </a:p>
          <a:p>
            <a:r>
              <a:rPr lang="en-US" dirty="0" smtClean="0">
                <a:solidFill>
                  <a:srgbClr val="000099"/>
                </a:solidFill>
              </a:rPr>
              <a:t>Emergency Management Services</a:t>
            </a:r>
          </a:p>
          <a:p>
            <a:r>
              <a:rPr lang="en-US" dirty="0" smtClean="0">
                <a:solidFill>
                  <a:srgbClr val="000099"/>
                </a:solidFill>
              </a:rPr>
              <a:t>School Enrollment</a:t>
            </a:r>
          </a:p>
          <a:p>
            <a:r>
              <a:rPr lang="en-US" dirty="0" smtClean="0">
                <a:solidFill>
                  <a:srgbClr val="000099"/>
                </a:solidFill>
              </a:rPr>
              <a:t>Housing and apartment availability and prices </a:t>
            </a:r>
            <a:endParaRPr lang="en-US" dirty="0">
              <a:solidFill>
                <a:srgbClr val="000099"/>
              </a:solidFill>
            </a:endParaRP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o" ma:contentTypeID="0x01010094EFFBDB6E22F040B0D2C5C934080ABA" ma:contentTypeVersion="0" ma:contentTypeDescription="Crear nuevo documento." ma:contentTypeScope="" ma:versionID="2d3aab003a7c8a775f476aba3ba45eb4">
  <xsd:schema xmlns:xsd="http://www.w3.org/2001/XMLSchema" xmlns:xs="http://www.w3.org/2001/XMLSchema" xmlns:p="http://schemas.microsoft.com/office/2006/metadata/properties" targetNamespace="http://schemas.microsoft.com/office/2006/metadata/properties" ma:root="true" ma:fieldsID="e003a7f0c3253a501f94ede70caf17ea">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24542A3-107E-49F7-A22E-F8382BF468DD}"/>
</file>

<file path=customXml/itemProps2.xml><?xml version="1.0" encoding="utf-8"?>
<ds:datastoreItem xmlns:ds="http://schemas.openxmlformats.org/officeDocument/2006/customXml" ds:itemID="{6E698834-04AA-4792-AE91-6BBF1C178F79}"/>
</file>

<file path=customXml/itemProps3.xml><?xml version="1.0" encoding="utf-8"?>
<ds:datastoreItem xmlns:ds="http://schemas.openxmlformats.org/officeDocument/2006/customXml" ds:itemID="{EA78955B-4235-4FDE-80E7-A85FDDF0E5C9}"/>
</file>

<file path=docProps/app.xml><?xml version="1.0" encoding="utf-8"?>
<Properties xmlns="http://schemas.openxmlformats.org/officeDocument/2006/extended-properties" xmlns:vt="http://schemas.openxmlformats.org/officeDocument/2006/docPropsVTypes">
  <TotalTime>7614</TotalTime>
  <Words>1609</Words>
  <Application>Microsoft Office PowerPoint</Application>
  <PresentationFormat>Presentación en pantalla (4:3)</PresentationFormat>
  <Paragraphs>334</Paragraphs>
  <Slides>56</Slides>
  <Notes>20</Notes>
  <HiddenSlides>1</HiddenSlides>
  <MMClips>0</MMClips>
  <ScaleCrop>false</ScaleCrop>
  <HeadingPairs>
    <vt:vector size="4" baseType="variant">
      <vt:variant>
        <vt:lpstr>Tema</vt:lpstr>
      </vt:variant>
      <vt:variant>
        <vt:i4>1</vt:i4>
      </vt:variant>
      <vt:variant>
        <vt:lpstr>Títulos de diapositiva</vt:lpstr>
      </vt:variant>
      <vt:variant>
        <vt:i4>56</vt:i4>
      </vt:variant>
    </vt:vector>
  </HeadingPairs>
  <TitlesOfParts>
    <vt:vector size="57" baseType="lpstr">
      <vt:lpstr>Office Theme</vt:lpstr>
      <vt:lpstr>     Natural Gas Development from Shale   Opportunities and Challenges for Communities.    </vt:lpstr>
      <vt:lpstr>Diapositiva 2</vt:lpstr>
      <vt:lpstr>Diapositiva 3</vt:lpstr>
      <vt:lpstr>Diapositiva 4</vt:lpstr>
      <vt:lpstr>Diapositiva 5</vt:lpstr>
      <vt:lpstr>Past Experience with Energy Booms</vt:lpstr>
      <vt:lpstr>Pennsylvania’s Boom Town History</vt:lpstr>
      <vt:lpstr>Stages of Attitude in Boomtowns</vt:lpstr>
      <vt:lpstr>1. Community Impacts</vt:lpstr>
      <vt:lpstr>           1. Community Impacts (continued)</vt:lpstr>
      <vt:lpstr>Pennsylvania and Land Impacts</vt:lpstr>
      <vt:lpstr>Pennsylvania Experience: 47% of well pads on farmland</vt:lpstr>
      <vt:lpstr>Pennsylvania Experience: 53% of well pads are on forest lands</vt:lpstr>
      <vt:lpstr>Diapositiva 14</vt:lpstr>
      <vt:lpstr>Community Impacts: Infrastructure Development</vt:lpstr>
      <vt:lpstr>Diapositiva 16</vt:lpstr>
      <vt:lpstr>Noise &amp; Emissions; 20,000 HP</vt:lpstr>
      <vt:lpstr>Diapositiva 18</vt:lpstr>
      <vt:lpstr>Diapositiva 19</vt:lpstr>
      <vt:lpstr>Support Industries and Land Use</vt:lpstr>
      <vt:lpstr>Diapositiva 21</vt:lpstr>
      <vt:lpstr>1. Community Impacts</vt:lpstr>
      <vt:lpstr>Diapositiva 23</vt:lpstr>
      <vt:lpstr>Three Phases of Natural Gas Development</vt:lpstr>
      <vt:lpstr>  Workforce Through The Three Phases:</vt:lpstr>
      <vt:lpstr>Business Impacts – Hotel Taxes Collected</vt:lpstr>
      <vt:lpstr>Business Impacts - Rail Car Traffic</vt:lpstr>
      <vt:lpstr>2. Socialization Process Local Government and Their Role </vt:lpstr>
      <vt:lpstr>Community and  Local Government Issues</vt:lpstr>
      <vt:lpstr>2. Socialization Process Industries Role</vt:lpstr>
      <vt:lpstr>Another Perspective: Pennsylvania Amish</vt:lpstr>
      <vt:lpstr>Amish Community Decision-Making</vt:lpstr>
      <vt:lpstr>Pennsylvania Amish</vt:lpstr>
      <vt:lpstr>Web Resources</vt:lpstr>
      <vt:lpstr>Thank you.</vt:lpstr>
      <vt:lpstr>Diapositiva 36</vt:lpstr>
      <vt:lpstr>Road Use Agreements</vt:lpstr>
      <vt:lpstr>Reclaimed Pipeline Right-of-Way</vt:lpstr>
      <vt:lpstr>Support Industries</vt:lpstr>
      <vt:lpstr>Natural Gas Pipeline</vt:lpstr>
      <vt:lpstr>Reclamation Status for 1283 pads</vt:lpstr>
      <vt:lpstr>Noise Suppression Blankets</vt:lpstr>
      <vt:lpstr>Pipeline Maintenance</vt:lpstr>
      <vt:lpstr>Diapositiva 44</vt:lpstr>
      <vt:lpstr>Diapositiva 45</vt:lpstr>
      <vt:lpstr> Transmission Pipeline</vt:lpstr>
      <vt:lpstr>Production</vt:lpstr>
      <vt:lpstr>Diapositiva 48</vt:lpstr>
      <vt:lpstr>Could transform communities – but for the better or worse?</vt:lpstr>
      <vt:lpstr>Could transform communities – but for the better or worse?</vt:lpstr>
      <vt:lpstr>Could transform communities – but for the better or worse?</vt:lpstr>
      <vt:lpstr>Effective Responses Will Require…</vt:lpstr>
      <vt:lpstr>Diapositiva 53</vt:lpstr>
      <vt:lpstr>Diapositiva 54</vt:lpstr>
      <vt:lpstr>Light</vt:lpstr>
      <vt:lpstr>Pennsylvania Amish</vt:lpstr>
    </vt:vector>
  </TitlesOfParts>
  <Company>The Pennsylvania State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Marcellus Shale and Beyond</dc:title>
  <dc:creator>Jon B Laughner</dc:creator>
  <cp:lastModifiedBy>ana.sanchez</cp:lastModifiedBy>
  <cp:revision>238</cp:revision>
  <dcterms:created xsi:type="dcterms:W3CDTF">2012-11-12T01:32:19Z</dcterms:created>
  <dcterms:modified xsi:type="dcterms:W3CDTF">2012-11-30T00:03:51Z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0x01010094EFFBDB6E22F040B0D2C5C934080ABA</vt:lpwstr>
  </property>
  <property fmtid="{D5CDD505-2E9C-101B-9397-08002B2CF9AE}" pid="3" name="Tipo Documento">
    <vt:lpwstr>Presentaciones</vt:lpwstr>
  </property>
  <property fmtid="{D5CDD505-2E9C-101B-9397-08002B2CF9AE}" pid="4" name="Order">
    <vt:r8>7300</vt:r8>
  </property>
  <property fmtid="{D5CDD505-2E9C-101B-9397-08002B2CF9AE}" pid="5" name="TemplateUrl">
    <vt:lpwstr/>
  </property>
  <property fmtid="{D5CDD505-2E9C-101B-9397-08002B2CF9AE}" pid="6" name="xd_Signature">
    <vt:bool>false</vt:bool>
  </property>
  <property fmtid="{D5CDD505-2E9C-101B-9397-08002B2CF9AE}" pid="7" name="xd_ProgID">
    <vt:lpwstr/>
  </property>
  <property fmtid="{D5CDD505-2E9C-101B-9397-08002B2CF9AE}" pid="8" name="_SourceUrl">
    <vt:lpwstr/>
  </property>
  <property fmtid="{D5CDD505-2E9C-101B-9397-08002B2CF9AE}" pid="9" name="_SharedFileIndex">
    <vt:lpwstr/>
  </property>
</Properties>
</file>